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4" r:id="rId2"/>
    <p:sldId id="265" r:id="rId3"/>
    <p:sldId id="266" r:id="rId4"/>
    <p:sldId id="267" r:id="rId5"/>
    <p:sldId id="268" r:id="rId6"/>
    <p:sldId id="269" r:id="rId7"/>
    <p:sldId id="270" r:id="rId8"/>
    <p:sldId id="271" r:id="rId9"/>
    <p:sldId id="272" r:id="rId10"/>
    <p:sldId id="273" r:id="rId11"/>
    <p:sldId id="274" r:id="rId12"/>
    <p:sldId id="275"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1" d="100"/>
          <a:sy n="101" d="100"/>
        </p:scale>
        <p:origin x="7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0B9DF-6934-4D9D-826D-32F9739050B5}"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1F8F1-40C2-46A9-8DBE-CD548AAA33D1}" type="slidenum">
              <a:rPr lang="en-US" smtClean="0"/>
              <a:t>‹#›</a:t>
            </a:fld>
            <a:endParaRPr lang="en-US"/>
          </a:p>
        </p:txBody>
      </p:sp>
    </p:spTree>
    <p:extLst>
      <p:ext uri="{BB962C8B-B14F-4D97-AF65-F5344CB8AC3E}">
        <p14:creationId xmlns:p14="http://schemas.microsoft.com/office/powerpoint/2010/main" val="3472546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50453" cy="348615"/>
          </a:xfrm>
          <a:prstGeom prst="rect">
            <a:avLst/>
          </a:prstGeom>
        </p:spPr>
        <p:txBody>
          <a:bodyPr vert="horz" lIns="93177" tIns="46589" rIns="93177" bIns="46589"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295125" y="1"/>
            <a:ext cx="4050453" cy="348615"/>
          </a:xfrm>
          <a:prstGeom prst="rect">
            <a:avLst/>
          </a:prstGeom>
        </p:spPr>
        <p:txBody>
          <a:bodyPr vert="horz" lIns="93177" tIns="46589" rIns="93177" bIns="46589"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7"/>
            <a:ext cx="7477760" cy="3132695"/>
          </a:xfrm>
          <a:prstGeom prst="rect">
            <a:avLst/>
          </a:prstGeom>
        </p:spPr>
        <p:txBody>
          <a:bodyPr vert="horz" lIns="93177" tIns="46589" rIns="93177" bIns="46589" rtlCol="0"/>
          <a:lstStyle/>
          <a:p>
            <a:r>
              <a:rPr lang="en-US"/>
              <a:t>Beth Morris</a:t>
            </a:r>
          </a:p>
          <a:p>
            <a:endParaRPr lang="en-US"/>
          </a:p>
          <a:p>
            <a:r>
              <a:rPr lang="en-US"/>
              <a:t>Our keynote speaker is a chef, a mother, and a passionate school nutrition professional. She holds an Associate’s degree in Culinary Arts from the Art Institute of Atlanta and trained under French Chef Alain Bedard. She later earned a Bachelor’s in Business Administration from Tuskegee University and a Master’s in Public Administration from Valdosta State University. She also obtained her School Nutrition Certification from the University of Georgia and SNS credentialing from the School Nutrition Association. Vanessa’s career spans roles as a Private Chef for high-profile clients before transitioning to school nutrition. She has held multiple leadership positions in the Georgia School Nutrition Association and with SNA National. Please welcome Vanessa Hayes to the stage!</a:t>
            </a:r>
          </a:p>
        </p:txBody>
      </p:sp>
      <p:sp>
        <p:nvSpPr>
          <p:cNvPr id="6" name="Footer Placeholder 5"/>
          <p:cNvSpPr>
            <a:spLocks noGrp="1"/>
          </p:cNvSpPr>
          <p:nvPr>
            <p:ph type="ftr" sz="quarter" idx="4"/>
          </p:nvPr>
        </p:nvSpPr>
        <p:spPr>
          <a:xfrm>
            <a:off x="0" y="6610775"/>
            <a:ext cx="4050453" cy="347002"/>
          </a:xfrm>
          <a:prstGeom prst="rect">
            <a:avLst/>
          </a:prstGeom>
        </p:spPr>
        <p:txBody>
          <a:bodyPr vert="horz" lIns="93177" tIns="46589" rIns="93177" bIns="46589"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295125" y="6610775"/>
            <a:ext cx="4050453" cy="347002"/>
          </a:xfrm>
          <a:prstGeom prst="rect">
            <a:avLst/>
          </a:prstGeom>
        </p:spPr>
        <p:txBody>
          <a:bodyPr vert="horz" lIns="93177" tIns="46589" rIns="93177" bIns="46589"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194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79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454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22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506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4257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1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78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15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76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920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83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30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54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03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701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66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0634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993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082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70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08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05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75886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9053004" y="4107877"/>
            <a:ext cx="3310906" cy="2904432"/>
          </a:xfrm>
          <a:custGeom>
            <a:avLst/>
            <a:gdLst/>
            <a:ahLst/>
            <a:cxnLst/>
            <a:rect l="l" t="t" r="r" b="b"/>
            <a:pathLst>
              <a:path w="4966359" h="4356648">
                <a:moveTo>
                  <a:pt x="0" y="0"/>
                </a:moveTo>
                <a:lnTo>
                  <a:pt x="4966359" y="0"/>
                </a:lnTo>
                <a:lnTo>
                  <a:pt x="4966359" y="4356648"/>
                </a:lnTo>
                <a:lnTo>
                  <a:pt x="0" y="4356648"/>
                </a:lnTo>
                <a:lnTo>
                  <a:pt x="0" y="0"/>
                </a:lnTo>
                <a:close/>
              </a:path>
            </a:pathLst>
          </a:custGeom>
          <a:blipFill>
            <a:blip r:embed="rId4"/>
            <a:stretch>
              <a:fillRect r="-15632" b="-31285"/>
            </a:stretch>
          </a:blipFill>
        </p:spPr>
      </p:sp>
      <p:sp>
        <p:nvSpPr>
          <p:cNvPr id="4" name="Freeform 4"/>
          <p:cNvSpPr/>
          <p:nvPr/>
        </p:nvSpPr>
        <p:spPr>
          <a:xfrm flipV="1">
            <a:off x="10369555" y="-270430"/>
            <a:ext cx="1994355" cy="3844540"/>
          </a:xfrm>
          <a:custGeom>
            <a:avLst/>
            <a:gdLst/>
            <a:ahLst/>
            <a:cxnLst/>
            <a:rect l="l" t="t" r="r" b="b"/>
            <a:pathLst>
              <a:path w="2991533" h="5766810">
                <a:moveTo>
                  <a:pt x="0" y="5766810"/>
                </a:moveTo>
                <a:lnTo>
                  <a:pt x="2991533" y="5766810"/>
                </a:lnTo>
                <a:lnTo>
                  <a:pt x="2991533" y="0"/>
                </a:lnTo>
                <a:lnTo>
                  <a:pt x="0" y="0"/>
                </a:lnTo>
                <a:lnTo>
                  <a:pt x="0" y="5766810"/>
                </a:lnTo>
                <a:close/>
              </a:path>
            </a:pathLst>
          </a:custGeom>
          <a:blipFill>
            <a:blip r:embed="rId5"/>
            <a:stretch>
              <a:fillRect/>
            </a:stretch>
          </a:blipFill>
        </p:spPr>
      </p:sp>
      <p:sp>
        <p:nvSpPr>
          <p:cNvPr id="5" name="Freeform 5"/>
          <p:cNvSpPr/>
          <p:nvPr/>
        </p:nvSpPr>
        <p:spPr>
          <a:xfrm flipH="1">
            <a:off x="-232350" y="3953568"/>
            <a:ext cx="3310906" cy="2904432"/>
          </a:xfrm>
          <a:custGeom>
            <a:avLst/>
            <a:gdLst/>
            <a:ahLst/>
            <a:cxnLst/>
            <a:rect l="l" t="t" r="r" b="b"/>
            <a:pathLst>
              <a:path w="4966359" h="4356648">
                <a:moveTo>
                  <a:pt x="4966359" y="0"/>
                </a:moveTo>
                <a:lnTo>
                  <a:pt x="0" y="0"/>
                </a:lnTo>
                <a:lnTo>
                  <a:pt x="0" y="4356648"/>
                </a:lnTo>
                <a:lnTo>
                  <a:pt x="4966359" y="4356648"/>
                </a:lnTo>
                <a:lnTo>
                  <a:pt x="4966359" y="0"/>
                </a:lnTo>
                <a:close/>
              </a:path>
            </a:pathLst>
          </a:custGeom>
          <a:blipFill>
            <a:blip r:embed="rId4"/>
            <a:stretch>
              <a:fillRect r="-15632" b="-31285"/>
            </a:stretch>
          </a:blipFill>
        </p:spPr>
      </p:sp>
      <p:sp>
        <p:nvSpPr>
          <p:cNvPr id="6" name="Freeform 6"/>
          <p:cNvSpPr/>
          <p:nvPr/>
        </p:nvSpPr>
        <p:spPr>
          <a:xfrm flipH="1" flipV="1">
            <a:off x="-172582" y="-344254"/>
            <a:ext cx="1994355" cy="3844540"/>
          </a:xfrm>
          <a:custGeom>
            <a:avLst/>
            <a:gdLst/>
            <a:ahLst/>
            <a:cxnLst/>
            <a:rect l="l" t="t" r="r" b="b"/>
            <a:pathLst>
              <a:path w="2991533" h="5766810">
                <a:moveTo>
                  <a:pt x="2991533" y="5766810"/>
                </a:moveTo>
                <a:lnTo>
                  <a:pt x="0" y="5766810"/>
                </a:lnTo>
                <a:lnTo>
                  <a:pt x="0" y="0"/>
                </a:lnTo>
                <a:lnTo>
                  <a:pt x="2991533" y="0"/>
                </a:lnTo>
                <a:lnTo>
                  <a:pt x="2991533" y="5766810"/>
                </a:lnTo>
                <a:close/>
              </a:path>
            </a:pathLst>
          </a:custGeom>
          <a:blipFill>
            <a:blip r:embed="rId5"/>
            <a:stretch>
              <a:fillRect/>
            </a:stretch>
          </a:blipFill>
        </p:spPr>
      </p:sp>
      <p:sp>
        <p:nvSpPr>
          <p:cNvPr id="7" name="Freeform 7"/>
          <p:cNvSpPr/>
          <p:nvPr/>
        </p:nvSpPr>
        <p:spPr>
          <a:xfrm rot="5400000">
            <a:off x="3797116" y="3404616"/>
            <a:ext cx="4876800" cy="48768"/>
          </a:xfrm>
          <a:custGeom>
            <a:avLst/>
            <a:gdLst/>
            <a:ahLst/>
            <a:cxnLst/>
            <a:rect l="l" t="t" r="r" b="b"/>
            <a:pathLst>
              <a:path w="7315200" h="73152">
                <a:moveTo>
                  <a:pt x="0" y="0"/>
                </a:moveTo>
                <a:lnTo>
                  <a:pt x="7315200" y="0"/>
                </a:lnTo>
                <a:lnTo>
                  <a:pt x="7315200" y="73152"/>
                </a:lnTo>
                <a:lnTo>
                  <a:pt x="0" y="731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a:grpSpLocks noChangeAspect="1"/>
          </p:cNvGrpSpPr>
          <p:nvPr/>
        </p:nvGrpSpPr>
        <p:grpSpPr>
          <a:xfrm>
            <a:off x="2269052" y="1825320"/>
            <a:ext cx="3497580" cy="3497580"/>
            <a:chOff x="0" y="0"/>
            <a:chExt cx="6350889" cy="6350889"/>
          </a:xfrm>
        </p:grpSpPr>
        <p:sp>
          <p:nvSpPr>
            <p:cNvPr id="9" name="Freeform 9"/>
            <p:cNvSpPr/>
            <p:nvPr/>
          </p:nvSpPr>
          <p:spPr>
            <a:xfrm>
              <a:off x="63500" y="63500"/>
              <a:ext cx="6223889" cy="6223762"/>
            </a:xfrm>
            <a:custGeom>
              <a:avLst/>
              <a:gdLst/>
              <a:ahLst/>
              <a:cxnLst/>
              <a:rect l="l" t="t" r="r" b="b"/>
              <a:pathLst>
                <a:path w="6223889" h="6223762">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8"/>
              <a:stretch>
                <a:fillRect t="-10215" b="-39881"/>
              </a:stretch>
            </a:blipFill>
          </p:spPr>
        </p:sp>
        <p:sp>
          <p:nvSpPr>
            <p:cNvPr id="10" name="Freeform 10"/>
            <p:cNvSpPr/>
            <p:nvPr/>
          </p:nvSpPr>
          <p:spPr>
            <a:xfrm>
              <a:off x="0" y="0"/>
              <a:ext cx="6350889" cy="6350762"/>
            </a:xfrm>
            <a:custGeom>
              <a:avLst/>
              <a:gdLst/>
              <a:ahLst/>
              <a:cxnLst/>
              <a:rect l="l" t="t" r="r" b="b"/>
              <a:pathLst>
                <a:path w="6350889" h="6350762">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9"/>
              <a:stretch>
                <a:fillRect l="-30" r="-30"/>
              </a:stretch>
            </a:blipFill>
          </p:spPr>
        </p:sp>
      </p:grpSp>
      <p:sp>
        <p:nvSpPr>
          <p:cNvPr id="11" name="TextBox 11"/>
          <p:cNvSpPr txBox="1"/>
          <p:nvPr/>
        </p:nvSpPr>
        <p:spPr>
          <a:xfrm>
            <a:off x="6528632" y="2580217"/>
            <a:ext cx="5048742" cy="1624227"/>
          </a:xfrm>
          <a:prstGeom prst="rect">
            <a:avLst/>
          </a:prstGeom>
        </p:spPr>
        <p:txBody>
          <a:bodyPr lIns="0" tIns="0" rIns="0" bIns="0" rtlCol="0" anchor="t">
            <a:spAutoFit/>
          </a:bodyPr>
          <a:lstStyle/>
          <a:p>
            <a:pPr algn="just" defTabSz="609630">
              <a:lnSpc>
                <a:spcPts val="6533"/>
              </a:lnSpc>
              <a:spcBef>
                <a:spcPct val="0"/>
              </a:spcBef>
            </a:pPr>
            <a:r>
              <a:rPr lang="en-US" sz="4666" b="1">
                <a:solidFill>
                  <a:srgbClr val="BB9D5A"/>
                </a:solidFill>
                <a:latin typeface="Red Hat Display Bold"/>
                <a:ea typeface="Red Hat Display Bold"/>
                <a:cs typeface="Red Hat Display Bold"/>
                <a:sym typeface="Red Hat Display Bold"/>
              </a:rPr>
              <a:t>Keynote Speaker Vanessa Hayes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3362960" y="673100"/>
            <a:ext cx="5466080" cy="615553"/>
          </a:xfrm>
          <a:prstGeom prst="rect">
            <a:avLst/>
          </a:prstGeom>
        </p:spPr>
        <p:txBody>
          <a:bodyPr lIns="0" tIns="0" rIns="0" bIns="0" rtlCol="0" anchor="t">
            <a:spAutoFit/>
          </a:bodyPr>
          <a:lstStyle/>
          <a:p>
            <a:pPr algn="ctr" defTabSz="609630">
              <a:lnSpc>
                <a:spcPts val="4800"/>
              </a:lnSpc>
            </a:pPr>
            <a:r>
              <a:rPr lang="en-US" sz="4000" b="1" spc="37">
                <a:solidFill>
                  <a:srgbClr val="FAC090"/>
                </a:solidFill>
                <a:latin typeface="TT Rounds Condensed Bold"/>
                <a:ea typeface="TT Rounds Condensed Bold"/>
                <a:cs typeface="TT Rounds Condensed Bold"/>
                <a:sym typeface="TT Rounds Condensed Bold"/>
              </a:rPr>
              <a:t>Elements of Gratitude</a:t>
            </a:r>
          </a:p>
        </p:txBody>
      </p:sp>
      <p:sp>
        <p:nvSpPr>
          <p:cNvPr id="11" name="TextBox 11"/>
          <p:cNvSpPr txBox="1"/>
          <p:nvPr/>
        </p:nvSpPr>
        <p:spPr>
          <a:xfrm>
            <a:off x="4328160" y="2193274"/>
            <a:ext cx="3535680" cy="3411190"/>
          </a:xfrm>
          <a:prstGeom prst="rect">
            <a:avLst/>
          </a:prstGeom>
        </p:spPr>
        <p:txBody>
          <a:bodyPr lIns="0" tIns="0" rIns="0" bIns="0" rtlCol="0" anchor="t">
            <a:spAutoFit/>
          </a:bodyPr>
          <a:lstStyle/>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Awareness</a:t>
            </a: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Compassion</a:t>
            </a: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Deep Appreciation</a:t>
            </a: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Selflessness</a:t>
            </a: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Loss of Entitlement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2300208" y="673100"/>
            <a:ext cx="7591585" cy="1231106"/>
          </a:xfrm>
          <a:prstGeom prst="rect">
            <a:avLst/>
          </a:prstGeom>
        </p:spPr>
        <p:txBody>
          <a:bodyPr lIns="0" tIns="0" rIns="0" bIns="0" rtlCol="0" anchor="t">
            <a:spAutoFit/>
          </a:bodyPr>
          <a:lstStyle/>
          <a:p>
            <a:pPr algn="ctr" defTabSz="609630">
              <a:lnSpc>
                <a:spcPts val="4800"/>
              </a:lnSpc>
            </a:pPr>
            <a:r>
              <a:rPr lang="en-US" sz="4000" b="1" spc="37" dirty="0">
                <a:solidFill>
                  <a:srgbClr val="FAC090"/>
                </a:solidFill>
                <a:latin typeface="TT Rounds Condensed Bold"/>
                <a:ea typeface="TT Rounds Condensed Bold"/>
                <a:cs typeface="TT Rounds Condensed Bold"/>
                <a:sym typeface="TT Rounds Condensed Bold"/>
              </a:rPr>
              <a:t>The 3 G’s are Essential to </a:t>
            </a:r>
            <a:r>
              <a:rPr lang="en-US" sz="4000" b="1" spc="37" dirty="0">
                <a:solidFill>
                  <a:srgbClr val="FAC090"/>
                </a:solidFill>
                <a:latin typeface="TT Rounds Condensed Bold" panose="020B0604020202020204" charset="0"/>
                <a:ea typeface="TT Rounds Condensed Bold"/>
                <a:cs typeface="TT Rounds Condensed Bold"/>
                <a:sym typeface="TT Rounds Condensed Bold"/>
              </a:rPr>
              <a:t>Suc</a:t>
            </a:r>
            <a:r>
              <a:rPr lang="en-US" sz="4000" spc="37" dirty="0">
                <a:solidFill>
                  <a:srgbClr val="FAC090"/>
                </a:solidFill>
                <a:latin typeface="TT Rounds Condensed Bold" panose="020B0604020202020204" charset="0"/>
                <a:ea typeface="TT Rounds Condensed"/>
                <a:cs typeface="TT Rounds Condensed"/>
                <a:sym typeface="TT Rounds Condensed"/>
              </a:rPr>
              <a:t>cess</a:t>
            </a:r>
          </a:p>
        </p:txBody>
      </p:sp>
      <p:grpSp>
        <p:nvGrpSpPr>
          <p:cNvPr id="11" name="Group 11"/>
          <p:cNvGrpSpPr/>
          <p:nvPr/>
        </p:nvGrpSpPr>
        <p:grpSpPr>
          <a:xfrm>
            <a:off x="1920933" y="2095766"/>
            <a:ext cx="8350135" cy="2939754"/>
            <a:chOff x="0" y="0"/>
            <a:chExt cx="16700269" cy="5879508"/>
          </a:xfrm>
        </p:grpSpPr>
        <p:sp>
          <p:nvSpPr>
            <p:cNvPr id="12" name="Freeform 12" descr="Avengers: Endgame: which Avengers will live and which ones may die (for  good) - Vox"/>
            <p:cNvSpPr/>
            <p:nvPr/>
          </p:nvSpPr>
          <p:spPr>
            <a:xfrm>
              <a:off x="0" y="925737"/>
              <a:ext cx="7640079" cy="4953771"/>
            </a:xfrm>
            <a:custGeom>
              <a:avLst/>
              <a:gdLst/>
              <a:ahLst/>
              <a:cxnLst/>
              <a:rect l="l" t="t" r="r" b="b"/>
              <a:pathLst>
                <a:path w="7640079" h="4953771">
                  <a:moveTo>
                    <a:pt x="0" y="0"/>
                  </a:moveTo>
                  <a:lnTo>
                    <a:pt x="7640079" y="0"/>
                  </a:lnTo>
                  <a:lnTo>
                    <a:pt x="7640079" y="4953771"/>
                  </a:lnTo>
                  <a:lnTo>
                    <a:pt x="0" y="4953771"/>
                  </a:lnTo>
                  <a:lnTo>
                    <a:pt x="0" y="0"/>
                  </a:lnTo>
                  <a:close/>
                </a:path>
              </a:pathLst>
            </a:custGeom>
            <a:blipFill>
              <a:blip r:embed="rId4"/>
              <a:stretch>
                <a:fillRect b="-2818"/>
              </a:stretch>
            </a:blipFill>
          </p:spPr>
        </p:sp>
        <p:sp>
          <p:nvSpPr>
            <p:cNvPr id="13" name="Freeform 13" descr="https://www.paramountnetwork.com/press/uploads/sites/2/2018/05/Yellowstone-8.jpg"/>
            <p:cNvSpPr/>
            <p:nvPr/>
          </p:nvSpPr>
          <p:spPr>
            <a:xfrm>
              <a:off x="9178972" y="868169"/>
              <a:ext cx="7521297" cy="5011337"/>
            </a:xfrm>
            <a:custGeom>
              <a:avLst/>
              <a:gdLst/>
              <a:ahLst/>
              <a:cxnLst/>
              <a:rect l="l" t="t" r="r" b="b"/>
              <a:pathLst>
                <a:path w="7521297" h="5011337">
                  <a:moveTo>
                    <a:pt x="0" y="0"/>
                  </a:moveTo>
                  <a:lnTo>
                    <a:pt x="7521297" y="0"/>
                  </a:lnTo>
                  <a:lnTo>
                    <a:pt x="7521297" y="5011338"/>
                  </a:lnTo>
                  <a:lnTo>
                    <a:pt x="0" y="5011338"/>
                  </a:lnTo>
                  <a:lnTo>
                    <a:pt x="0" y="0"/>
                  </a:lnTo>
                  <a:close/>
                </a:path>
              </a:pathLst>
            </a:custGeom>
            <a:blipFill>
              <a:blip r:embed="rId5"/>
              <a:stretch>
                <a:fillRect r="-148"/>
              </a:stretch>
            </a:blipFill>
          </p:spPr>
        </p:sp>
        <p:sp>
          <p:nvSpPr>
            <p:cNvPr id="14" name="TextBox 14"/>
            <p:cNvSpPr txBox="1"/>
            <p:nvPr/>
          </p:nvSpPr>
          <p:spPr>
            <a:xfrm>
              <a:off x="704520" y="0"/>
              <a:ext cx="6231038" cy="624660"/>
            </a:xfrm>
            <a:prstGeom prst="rect">
              <a:avLst/>
            </a:prstGeom>
          </p:spPr>
          <p:txBody>
            <a:bodyPr lIns="0" tIns="0" rIns="0" bIns="0" rtlCol="0" anchor="t">
              <a:spAutoFit/>
            </a:bodyPr>
            <a:lstStyle/>
            <a:p>
              <a:pPr algn="ctr" defTabSz="609630">
                <a:lnSpc>
                  <a:spcPts val="2560"/>
                </a:lnSpc>
              </a:pPr>
              <a:r>
                <a:rPr lang="en-US" sz="2133" spc="19">
                  <a:solidFill>
                    <a:srgbClr val="FAC090"/>
                  </a:solidFill>
                  <a:latin typeface="TT Rounds Condensed"/>
                  <a:ea typeface="TT Rounds Condensed"/>
                  <a:cs typeface="TT Rounds Condensed"/>
                  <a:sym typeface="TT Rounds Condensed"/>
                </a:rPr>
                <a:t>Lead from the Front</a:t>
              </a:r>
            </a:p>
          </p:txBody>
        </p:sp>
        <p:sp>
          <p:nvSpPr>
            <p:cNvPr id="15" name="TextBox 15"/>
            <p:cNvSpPr txBox="1"/>
            <p:nvPr/>
          </p:nvSpPr>
          <p:spPr>
            <a:xfrm>
              <a:off x="9879325" y="0"/>
              <a:ext cx="6120590" cy="624660"/>
            </a:xfrm>
            <a:prstGeom prst="rect">
              <a:avLst/>
            </a:prstGeom>
          </p:spPr>
          <p:txBody>
            <a:bodyPr lIns="0" tIns="0" rIns="0" bIns="0" rtlCol="0" anchor="t">
              <a:spAutoFit/>
            </a:bodyPr>
            <a:lstStyle/>
            <a:p>
              <a:pPr algn="ctr" defTabSz="609630">
                <a:lnSpc>
                  <a:spcPts val="2560"/>
                </a:lnSpc>
              </a:pPr>
              <a:r>
                <a:rPr lang="en-US" sz="2133" spc="19">
                  <a:solidFill>
                    <a:srgbClr val="FAC090"/>
                  </a:solidFill>
                  <a:latin typeface="TT Rounds Condensed"/>
                  <a:ea typeface="TT Rounds Condensed"/>
                  <a:cs typeface="TT Rounds Condensed"/>
                  <a:sym typeface="TT Rounds Condensed"/>
                </a:rPr>
                <a:t>Dare to be Different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2346960" y="673100"/>
            <a:ext cx="7498080" cy="1231106"/>
          </a:xfrm>
          <a:prstGeom prst="rect">
            <a:avLst/>
          </a:prstGeom>
        </p:spPr>
        <p:txBody>
          <a:bodyPr lIns="0" tIns="0" rIns="0" bIns="0" rtlCol="0" anchor="t">
            <a:spAutoFit/>
          </a:bodyPr>
          <a:lstStyle/>
          <a:p>
            <a:pPr algn="ctr" defTabSz="609630">
              <a:lnSpc>
                <a:spcPts val="4800"/>
              </a:lnSpc>
            </a:pPr>
            <a:r>
              <a:rPr lang="en-US" sz="4000" b="1" spc="37">
                <a:solidFill>
                  <a:srgbClr val="FAC090"/>
                </a:solidFill>
                <a:latin typeface="TT Rounds Condensed Bold"/>
                <a:ea typeface="TT Rounds Condensed Bold"/>
                <a:cs typeface="TT Rounds Condensed Bold"/>
                <a:sym typeface="TT Rounds Condensed Bold"/>
              </a:rPr>
              <a:t>Remember that all great People…</a:t>
            </a:r>
          </a:p>
        </p:txBody>
      </p:sp>
      <p:sp>
        <p:nvSpPr>
          <p:cNvPr id="11" name="TextBox 11"/>
          <p:cNvSpPr txBox="1"/>
          <p:nvPr/>
        </p:nvSpPr>
        <p:spPr>
          <a:xfrm>
            <a:off x="2692058" y="1988065"/>
            <a:ext cx="6807884" cy="3590727"/>
          </a:xfrm>
          <a:prstGeom prst="rect">
            <a:avLst/>
          </a:prstGeom>
        </p:spPr>
        <p:txBody>
          <a:bodyPr lIns="0" tIns="0" rIns="0" bIns="0" rtlCol="0" anchor="t">
            <a:spAutoFit/>
          </a:bodyPr>
          <a:lstStyle/>
          <a:p>
            <a:pPr algn="ctr" defTabSz="609630">
              <a:lnSpc>
                <a:spcPts val="3520"/>
              </a:lnSpc>
            </a:pPr>
            <a:r>
              <a:rPr lang="en-US" sz="2933" b="1" spc="27">
                <a:solidFill>
                  <a:srgbClr val="FAC090"/>
                </a:solidFill>
                <a:latin typeface="TT Rounds Condensed Bold"/>
                <a:ea typeface="TT Rounds Condensed Bold"/>
                <a:cs typeface="TT Rounds Condensed Bold"/>
                <a:sym typeface="TT Rounds Condensed Bold"/>
              </a:rPr>
              <a:t>Know How to Operate With Grit…</a:t>
            </a:r>
          </a:p>
          <a:p>
            <a:pPr algn="ctr" defTabSz="609630">
              <a:lnSpc>
                <a:spcPts val="3520"/>
              </a:lnSpc>
            </a:pPr>
            <a:endParaRPr lang="en-US" sz="2933" b="1" spc="27">
              <a:solidFill>
                <a:srgbClr val="FAC090"/>
              </a:solidFill>
              <a:latin typeface="TT Rounds Condensed Bold"/>
              <a:ea typeface="TT Rounds Condensed Bold"/>
              <a:cs typeface="TT Rounds Condensed Bold"/>
              <a:sym typeface="TT Rounds Condensed Bold"/>
            </a:endParaRPr>
          </a:p>
          <a:p>
            <a:pPr algn="ctr" defTabSz="609630">
              <a:lnSpc>
                <a:spcPts val="3520"/>
              </a:lnSpc>
            </a:pPr>
            <a:r>
              <a:rPr lang="en-US" sz="2933" b="1" spc="27">
                <a:solidFill>
                  <a:srgbClr val="FAC090"/>
                </a:solidFill>
                <a:latin typeface="TT Rounds Condensed Bold"/>
                <a:ea typeface="TT Rounds Condensed Bold"/>
                <a:cs typeface="TT Rounds Condensed Bold"/>
                <a:sym typeface="TT Rounds Condensed Bold"/>
              </a:rPr>
              <a:t>Know How to Grind Daily…</a:t>
            </a:r>
          </a:p>
          <a:p>
            <a:pPr algn="ctr" defTabSz="609630">
              <a:lnSpc>
                <a:spcPts val="3520"/>
              </a:lnSpc>
            </a:pPr>
            <a:endParaRPr lang="en-US" sz="2933" b="1" spc="27">
              <a:solidFill>
                <a:srgbClr val="FAC090"/>
              </a:solidFill>
              <a:latin typeface="TT Rounds Condensed Bold"/>
              <a:ea typeface="TT Rounds Condensed Bold"/>
              <a:cs typeface="TT Rounds Condensed Bold"/>
              <a:sym typeface="TT Rounds Condensed Bold"/>
            </a:endParaRPr>
          </a:p>
          <a:p>
            <a:pPr algn="ctr" defTabSz="609630">
              <a:lnSpc>
                <a:spcPts val="3520"/>
              </a:lnSpc>
            </a:pPr>
            <a:r>
              <a:rPr lang="en-US" sz="2933" b="1" spc="27">
                <a:solidFill>
                  <a:srgbClr val="FAC090"/>
                </a:solidFill>
                <a:latin typeface="TT Rounds Condensed Bold"/>
                <a:ea typeface="TT Rounds Condensed Bold"/>
                <a:cs typeface="TT Rounds Condensed Bold"/>
                <a:sym typeface="TT Rounds Condensed Bold"/>
              </a:rPr>
              <a:t> Know How to Be Intentional…</a:t>
            </a:r>
          </a:p>
          <a:p>
            <a:pPr algn="ctr" defTabSz="609630">
              <a:lnSpc>
                <a:spcPts val="3520"/>
              </a:lnSpc>
            </a:pPr>
            <a:endParaRPr lang="en-US" sz="2933" b="1" spc="27">
              <a:solidFill>
                <a:srgbClr val="FAC090"/>
              </a:solidFill>
              <a:latin typeface="TT Rounds Condensed Bold"/>
              <a:ea typeface="TT Rounds Condensed Bold"/>
              <a:cs typeface="TT Rounds Condensed Bold"/>
              <a:sym typeface="TT Rounds Condensed Bold"/>
            </a:endParaRPr>
          </a:p>
          <a:p>
            <a:pPr algn="ctr" defTabSz="609630">
              <a:lnSpc>
                <a:spcPts val="3520"/>
              </a:lnSpc>
            </a:pPr>
            <a:r>
              <a:rPr lang="en-US" sz="2933" b="1" spc="27">
                <a:solidFill>
                  <a:srgbClr val="FAC090"/>
                </a:solidFill>
                <a:latin typeface="TT Rounds Condensed Bold"/>
                <a:ea typeface="TT Rounds Condensed Bold"/>
                <a:cs typeface="TT Rounds Condensed Bold"/>
                <a:sym typeface="TT Rounds Condensed Bold"/>
              </a:rPr>
              <a:t>Know How to Show Gratitude…</a:t>
            </a:r>
          </a:p>
          <a:p>
            <a:pPr algn="ctr" defTabSz="609630">
              <a:lnSpc>
                <a:spcPts val="3520"/>
              </a:lnSpc>
            </a:pPr>
            <a:endParaRPr lang="en-US" sz="2933" b="1" spc="27">
              <a:solidFill>
                <a:srgbClr val="FAC090"/>
              </a:solidFill>
              <a:latin typeface="TT Rounds Condensed Bold"/>
              <a:ea typeface="TT Rounds Condensed Bold"/>
              <a:cs typeface="TT Rounds Condensed Bold"/>
              <a:sym typeface="TT Rounds Condensed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3134361" y="2184897"/>
            <a:ext cx="5923279" cy="3282950"/>
          </a:xfrm>
          <a:prstGeom prst="rect">
            <a:avLst/>
          </a:prstGeom>
        </p:spPr>
        <p:txBody>
          <a:bodyPr lIns="0" tIns="0" rIns="0" bIns="0" rtlCol="0" anchor="t">
            <a:spAutoFit/>
          </a:bodyPr>
          <a:lstStyle/>
          <a:p>
            <a:pPr algn="ctr" defTabSz="609630">
              <a:lnSpc>
                <a:spcPts val="6400"/>
              </a:lnSpc>
            </a:pPr>
            <a:r>
              <a:rPr lang="en-US" sz="5334" b="1" spc="49">
                <a:solidFill>
                  <a:srgbClr val="FAC090"/>
                </a:solidFill>
                <a:latin typeface="TT Rounds Condensed Bold"/>
                <a:ea typeface="TT Rounds Condensed Bold"/>
                <a:cs typeface="TT Rounds Condensed Bold"/>
                <a:sym typeface="TT Rounds Condensed Bold"/>
              </a:rPr>
              <a:t>Chef by Trade</a:t>
            </a:r>
          </a:p>
          <a:p>
            <a:pPr algn="ctr" defTabSz="609630">
              <a:lnSpc>
                <a:spcPts val="6400"/>
              </a:lnSpc>
            </a:pPr>
            <a:r>
              <a:rPr lang="en-US" sz="5334" b="1" spc="49">
                <a:solidFill>
                  <a:srgbClr val="FAC090"/>
                </a:solidFill>
                <a:latin typeface="TT Rounds Condensed Bold"/>
                <a:ea typeface="TT Rounds Condensed Bold"/>
                <a:cs typeface="TT Rounds Condensed Bold"/>
                <a:sym typeface="TT Rounds Condensed Bold"/>
              </a:rPr>
              <a:t>Motivated by Love</a:t>
            </a:r>
          </a:p>
          <a:p>
            <a:pPr algn="ctr" defTabSz="609630">
              <a:lnSpc>
                <a:spcPts val="6400"/>
              </a:lnSpc>
            </a:pPr>
            <a:r>
              <a:rPr lang="en-US" sz="5334" b="1" spc="49">
                <a:solidFill>
                  <a:srgbClr val="FAC090"/>
                </a:solidFill>
                <a:latin typeface="TT Rounds Condensed Bold"/>
                <a:ea typeface="TT Rounds Condensed Bold"/>
                <a:cs typeface="TT Rounds Condensed Bold"/>
                <a:sym typeface="TT Rounds Condensed Bold"/>
              </a:rPr>
              <a:t>Gifted By God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sp>
      <p:sp>
        <p:nvSpPr>
          <p:cNvPr id="3" name="Freeform 3"/>
          <p:cNvSpPr/>
          <p:nvPr/>
        </p:nvSpPr>
        <p:spPr>
          <a:xfrm>
            <a:off x="9053004" y="4107877"/>
            <a:ext cx="3310906" cy="2904432"/>
          </a:xfrm>
          <a:custGeom>
            <a:avLst/>
            <a:gdLst/>
            <a:ahLst/>
            <a:cxnLst/>
            <a:rect l="l" t="t" r="r" b="b"/>
            <a:pathLst>
              <a:path w="4966359" h="4356648">
                <a:moveTo>
                  <a:pt x="0" y="0"/>
                </a:moveTo>
                <a:lnTo>
                  <a:pt x="4966359" y="0"/>
                </a:lnTo>
                <a:lnTo>
                  <a:pt x="4966359" y="4356648"/>
                </a:lnTo>
                <a:lnTo>
                  <a:pt x="0" y="4356648"/>
                </a:lnTo>
                <a:lnTo>
                  <a:pt x="0" y="0"/>
                </a:lnTo>
                <a:close/>
              </a:path>
            </a:pathLst>
          </a:custGeom>
          <a:blipFill>
            <a:blip r:embed="rId6"/>
            <a:stretch>
              <a:fillRect r="-15632" b="-31285"/>
            </a:stretch>
          </a:blipFill>
        </p:spPr>
      </p:sp>
      <p:sp>
        <p:nvSpPr>
          <p:cNvPr id="4" name="Freeform 4"/>
          <p:cNvSpPr/>
          <p:nvPr/>
        </p:nvSpPr>
        <p:spPr>
          <a:xfrm flipV="1">
            <a:off x="10369555" y="-270430"/>
            <a:ext cx="1994355" cy="3844540"/>
          </a:xfrm>
          <a:custGeom>
            <a:avLst/>
            <a:gdLst/>
            <a:ahLst/>
            <a:cxnLst/>
            <a:rect l="l" t="t" r="r" b="b"/>
            <a:pathLst>
              <a:path w="2991533" h="5766810">
                <a:moveTo>
                  <a:pt x="0" y="5766810"/>
                </a:moveTo>
                <a:lnTo>
                  <a:pt x="2991533" y="5766810"/>
                </a:lnTo>
                <a:lnTo>
                  <a:pt x="2991533" y="0"/>
                </a:lnTo>
                <a:lnTo>
                  <a:pt x="0" y="0"/>
                </a:lnTo>
                <a:lnTo>
                  <a:pt x="0" y="5766810"/>
                </a:lnTo>
                <a:close/>
              </a:path>
            </a:pathLst>
          </a:custGeom>
          <a:blipFill>
            <a:blip r:embed="rId7"/>
            <a:stretch>
              <a:fillRect/>
            </a:stretch>
          </a:blipFill>
        </p:spPr>
      </p:sp>
      <p:sp>
        <p:nvSpPr>
          <p:cNvPr id="5" name="Freeform 5"/>
          <p:cNvSpPr/>
          <p:nvPr/>
        </p:nvSpPr>
        <p:spPr>
          <a:xfrm flipH="1">
            <a:off x="-232350" y="3953568"/>
            <a:ext cx="3310906" cy="2904432"/>
          </a:xfrm>
          <a:custGeom>
            <a:avLst/>
            <a:gdLst/>
            <a:ahLst/>
            <a:cxnLst/>
            <a:rect l="l" t="t" r="r" b="b"/>
            <a:pathLst>
              <a:path w="4966359" h="4356648">
                <a:moveTo>
                  <a:pt x="4966359" y="0"/>
                </a:moveTo>
                <a:lnTo>
                  <a:pt x="0" y="0"/>
                </a:lnTo>
                <a:lnTo>
                  <a:pt x="0" y="4356648"/>
                </a:lnTo>
                <a:lnTo>
                  <a:pt x="4966359" y="4356648"/>
                </a:lnTo>
                <a:lnTo>
                  <a:pt x="4966359" y="0"/>
                </a:lnTo>
                <a:close/>
              </a:path>
            </a:pathLst>
          </a:custGeom>
          <a:blipFill>
            <a:blip r:embed="rId6"/>
            <a:stretch>
              <a:fillRect r="-15632" b="-31285"/>
            </a:stretch>
          </a:blipFill>
        </p:spPr>
      </p:sp>
      <p:sp>
        <p:nvSpPr>
          <p:cNvPr id="6" name="Freeform 6"/>
          <p:cNvSpPr/>
          <p:nvPr/>
        </p:nvSpPr>
        <p:spPr>
          <a:xfrm flipH="1" flipV="1">
            <a:off x="-172582" y="-344254"/>
            <a:ext cx="1994355" cy="3844540"/>
          </a:xfrm>
          <a:custGeom>
            <a:avLst/>
            <a:gdLst/>
            <a:ahLst/>
            <a:cxnLst/>
            <a:rect l="l" t="t" r="r" b="b"/>
            <a:pathLst>
              <a:path w="2991533" h="5766810">
                <a:moveTo>
                  <a:pt x="2991533" y="5766810"/>
                </a:moveTo>
                <a:lnTo>
                  <a:pt x="0" y="5766810"/>
                </a:lnTo>
                <a:lnTo>
                  <a:pt x="0" y="0"/>
                </a:lnTo>
                <a:lnTo>
                  <a:pt x="2991533" y="0"/>
                </a:lnTo>
                <a:lnTo>
                  <a:pt x="2991533" y="5766810"/>
                </a:lnTo>
                <a:close/>
              </a:path>
            </a:pathLst>
          </a:custGeom>
          <a:blipFill>
            <a:blip r:embed="rId7"/>
            <a:stretch>
              <a:fillRect/>
            </a:stretch>
          </a:blipFill>
        </p:spPr>
      </p:sp>
      <p:sp>
        <p:nvSpPr>
          <p:cNvPr id="7" name="Freeform 7"/>
          <p:cNvSpPr/>
          <p:nvPr/>
        </p:nvSpPr>
        <p:spPr>
          <a:xfrm rot="5400000">
            <a:off x="3797116" y="3404616"/>
            <a:ext cx="4876800" cy="48768"/>
          </a:xfrm>
          <a:custGeom>
            <a:avLst/>
            <a:gdLst/>
            <a:ahLst/>
            <a:cxnLst/>
            <a:rect l="l" t="t" r="r" b="b"/>
            <a:pathLst>
              <a:path w="7315200" h="73152">
                <a:moveTo>
                  <a:pt x="0" y="0"/>
                </a:moveTo>
                <a:lnTo>
                  <a:pt x="7315200" y="0"/>
                </a:lnTo>
                <a:lnTo>
                  <a:pt x="7315200" y="73152"/>
                </a:lnTo>
                <a:lnTo>
                  <a:pt x="0" y="73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8" name="Group 8"/>
          <p:cNvGrpSpPr>
            <a:grpSpLocks noChangeAspect="1"/>
          </p:cNvGrpSpPr>
          <p:nvPr/>
        </p:nvGrpSpPr>
        <p:grpSpPr>
          <a:xfrm>
            <a:off x="2269052" y="1825320"/>
            <a:ext cx="3497580" cy="3497580"/>
            <a:chOff x="0" y="0"/>
            <a:chExt cx="6350889" cy="6350889"/>
          </a:xfrm>
        </p:grpSpPr>
        <p:sp>
          <p:nvSpPr>
            <p:cNvPr id="9" name="Freeform 9"/>
            <p:cNvSpPr/>
            <p:nvPr/>
          </p:nvSpPr>
          <p:spPr>
            <a:xfrm>
              <a:off x="63500" y="63500"/>
              <a:ext cx="6223889" cy="6223762"/>
            </a:xfrm>
            <a:custGeom>
              <a:avLst/>
              <a:gdLst/>
              <a:ahLst/>
              <a:cxnLst/>
              <a:rect l="l" t="t" r="r" b="b"/>
              <a:pathLst>
                <a:path w="6223889" h="6223762">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10"/>
              <a:stretch>
                <a:fillRect t="-10215" b="-39881"/>
              </a:stretch>
            </a:blipFill>
          </p:spPr>
        </p:sp>
        <p:sp>
          <p:nvSpPr>
            <p:cNvPr id="10" name="Freeform 10"/>
            <p:cNvSpPr/>
            <p:nvPr/>
          </p:nvSpPr>
          <p:spPr>
            <a:xfrm>
              <a:off x="0" y="0"/>
              <a:ext cx="6350889" cy="6350762"/>
            </a:xfrm>
            <a:custGeom>
              <a:avLst/>
              <a:gdLst/>
              <a:ahLst/>
              <a:cxnLst/>
              <a:rect l="l" t="t" r="r" b="b"/>
              <a:pathLst>
                <a:path w="6350889" h="6350762">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11"/>
              <a:stretch>
                <a:fillRect l="-30" r="-30"/>
              </a:stretch>
            </a:blipFill>
          </p:spPr>
        </p:sp>
      </p:gr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rcRec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3108960" y="383986"/>
            <a:ext cx="5974080" cy="4716356"/>
          </a:xfrm>
          <a:prstGeom prst="rect">
            <a:avLst/>
          </a:prstGeom>
        </p:spPr>
        <p:txBody>
          <a:bodyPr lIns="0" tIns="0" rIns="0" bIns="0" rtlCol="0" anchor="t">
            <a:spAutoFit/>
          </a:bodyPr>
          <a:lstStyle/>
          <a:p>
            <a:pPr algn="ctr" defTabSz="609630">
              <a:lnSpc>
                <a:spcPts val="5280"/>
              </a:lnSpc>
            </a:pPr>
            <a:r>
              <a:rPr lang="en-US" sz="4400" b="1" spc="41">
                <a:solidFill>
                  <a:srgbClr val="FAC090"/>
                </a:solidFill>
                <a:latin typeface="TT Rounds Condensed Bold"/>
                <a:ea typeface="TT Rounds Condensed Bold"/>
                <a:cs typeface="TT Rounds Condensed Bold"/>
                <a:sym typeface="TT Rounds Condensed Bold"/>
              </a:rPr>
              <a:t>GRIT </a:t>
            </a:r>
          </a:p>
          <a:p>
            <a:pPr algn="ctr" defTabSz="609630">
              <a:lnSpc>
                <a:spcPts val="5280"/>
              </a:lnSpc>
            </a:pPr>
            <a:r>
              <a:rPr lang="en-US" sz="4400" b="1" spc="41">
                <a:solidFill>
                  <a:srgbClr val="FAC090"/>
                </a:solidFill>
                <a:latin typeface="TT Rounds Condensed Bold"/>
                <a:ea typeface="TT Rounds Condensed Bold"/>
                <a:cs typeface="TT Rounds Condensed Bold"/>
                <a:sym typeface="TT Rounds Condensed Bold"/>
              </a:rPr>
              <a:t>GRIND </a:t>
            </a:r>
          </a:p>
          <a:p>
            <a:pPr algn="ctr" defTabSz="609630">
              <a:lnSpc>
                <a:spcPts val="5280"/>
              </a:lnSpc>
            </a:pPr>
            <a:r>
              <a:rPr lang="en-US" sz="4400" b="1" spc="41">
                <a:solidFill>
                  <a:srgbClr val="FAC090"/>
                </a:solidFill>
                <a:latin typeface="TT Rounds Condensed Bold"/>
                <a:ea typeface="TT Rounds Condensed Bold"/>
                <a:cs typeface="TT Rounds Condensed Bold"/>
                <a:sym typeface="TT Rounds Condensed Bold"/>
              </a:rPr>
              <a:t>GRATITUDE…The Sparkle That Makes School Nutrition Shine! </a:t>
            </a:r>
          </a:p>
          <a:p>
            <a:pPr algn="ctr" defTabSz="609630">
              <a:lnSpc>
                <a:spcPts val="5280"/>
              </a:lnSpc>
            </a:pPr>
            <a:endParaRPr lang="en-US" sz="4400" b="1" spc="41">
              <a:solidFill>
                <a:srgbClr val="FAC090"/>
              </a:solidFill>
              <a:latin typeface="TT Rounds Condensed Bold"/>
              <a:ea typeface="TT Rounds Condensed Bold"/>
              <a:cs typeface="TT Rounds Condensed Bold"/>
              <a:sym typeface="TT Rounds Condensed Bold"/>
            </a:endParaRPr>
          </a:p>
        </p:txBody>
      </p:sp>
      <p:sp>
        <p:nvSpPr>
          <p:cNvPr id="11" name="TextBox 11"/>
          <p:cNvSpPr txBox="1"/>
          <p:nvPr/>
        </p:nvSpPr>
        <p:spPr>
          <a:xfrm>
            <a:off x="3108960" y="3916056"/>
            <a:ext cx="5974080" cy="1092863"/>
          </a:xfrm>
          <a:prstGeom prst="rect">
            <a:avLst/>
          </a:prstGeom>
        </p:spPr>
        <p:txBody>
          <a:bodyPr lIns="0" tIns="0" rIns="0" bIns="0" rtlCol="0" anchor="t">
            <a:spAutoFit/>
          </a:bodyPr>
          <a:lstStyle/>
          <a:p>
            <a:pPr algn="ctr" defTabSz="609630">
              <a:lnSpc>
                <a:spcPts val="2880"/>
              </a:lnSpc>
            </a:pPr>
            <a:r>
              <a:rPr lang="en-US" sz="2400" spc="22">
                <a:solidFill>
                  <a:srgbClr val="FAC090"/>
                </a:solidFill>
                <a:latin typeface="TT Rounds Condensed"/>
                <a:ea typeface="TT Rounds Condensed"/>
                <a:cs typeface="TT Rounds Condensed"/>
                <a:sym typeface="TT Rounds Condensed"/>
              </a:rPr>
              <a:t>Vanessa Hayes</a:t>
            </a:r>
          </a:p>
          <a:p>
            <a:pPr algn="ctr" defTabSz="609630">
              <a:lnSpc>
                <a:spcPts val="2880"/>
              </a:lnSpc>
            </a:pPr>
            <a:r>
              <a:rPr lang="en-US" sz="2400" spc="22">
                <a:solidFill>
                  <a:srgbClr val="FAC090"/>
                </a:solidFill>
                <a:latin typeface="TT Rounds Condensed"/>
                <a:ea typeface="TT Rounds Condensed"/>
                <a:cs typeface="TT Rounds Condensed"/>
                <a:sym typeface="TT Rounds Condensed"/>
              </a:rPr>
              <a:t>Inspirational Speaker, Life Coach, and Chef</a:t>
            </a:r>
          </a:p>
        </p:txBody>
      </p:sp>
      <p:sp>
        <p:nvSpPr>
          <p:cNvPr id="12" name="Freeform 12" descr="cropped-SNA-of-Virginia-Logo.png"/>
          <p:cNvSpPr/>
          <p:nvPr/>
        </p:nvSpPr>
        <p:spPr>
          <a:xfrm>
            <a:off x="5080000" y="4926154"/>
            <a:ext cx="2032000" cy="1597661"/>
          </a:xfrm>
          <a:custGeom>
            <a:avLst/>
            <a:gdLst/>
            <a:ahLst/>
            <a:cxnLst/>
            <a:rect l="l" t="t" r="r" b="b"/>
            <a:pathLst>
              <a:path w="3048000" h="2396491">
                <a:moveTo>
                  <a:pt x="0" y="0"/>
                </a:moveTo>
                <a:lnTo>
                  <a:pt x="3048000" y="0"/>
                </a:lnTo>
                <a:lnTo>
                  <a:pt x="3048000" y="2396491"/>
                </a:lnTo>
                <a:lnTo>
                  <a:pt x="0" y="2396491"/>
                </a:lnTo>
                <a:lnTo>
                  <a:pt x="0" y="0"/>
                </a:lnTo>
                <a:close/>
              </a:path>
            </a:pathLst>
          </a:custGeom>
          <a:blipFill>
            <a:blip r:embed="rId4"/>
            <a:stretch>
              <a:fillRect b="-8108"/>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4485695" y="2422526"/>
            <a:ext cx="3220610" cy="1997663"/>
          </a:xfrm>
          <a:prstGeom prst="rect">
            <a:avLst/>
          </a:prstGeom>
        </p:spPr>
        <p:txBody>
          <a:bodyPr lIns="0" tIns="0" rIns="0" bIns="0" rtlCol="0" anchor="t">
            <a:spAutoFit/>
          </a:bodyPr>
          <a:lstStyle/>
          <a:p>
            <a:pPr algn="ctr" defTabSz="609630">
              <a:lnSpc>
                <a:spcPts val="5280"/>
              </a:lnSpc>
            </a:pPr>
            <a:r>
              <a:rPr lang="en-US" sz="4400" spc="41">
                <a:solidFill>
                  <a:srgbClr val="FAC090"/>
                </a:solidFill>
                <a:latin typeface="TT Rounds Condensed"/>
                <a:ea typeface="TT Rounds Condensed"/>
                <a:cs typeface="TT Rounds Condensed"/>
                <a:sym typeface="TT Rounds Condensed"/>
              </a:rPr>
              <a:t>Grit</a:t>
            </a:r>
          </a:p>
          <a:p>
            <a:pPr algn="ctr" defTabSz="609630">
              <a:lnSpc>
                <a:spcPts val="5280"/>
              </a:lnSpc>
            </a:pPr>
            <a:r>
              <a:rPr lang="en-US" sz="4400" spc="41">
                <a:solidFill>
                  <a:srgbClr val="FAC090"/>
                </a:solidFill>
                <a:latin typeface="TT Rounds Condensed"/>
                <a:ea typeface="TT Rounds Condensed"/>
                <a:cs typeface="TT Rounds Condensed"/>
                <a:sym typeface="TT Rounds Condensed"/>
              </a:rPr>
              <a:t>Grind</a:t>
            </a:r>
          </a:p>
          <a:p>
            <a:pPr algn="ctr" defTabSz="609630">
              <a:lnSpc>
                <a:spcPts val="5280"/>
              </a:lnSpc>
            </a:pPr>
            <a:r>
              <a:rPr lang="en-US" sz="4400" spc="41">
                <a:solidFill>
                  <a:srgbClr val="FAC090"/>
                </a:solidFill>
                <a:latin typeface="TT Rounds Condensed"/>
                <a:ea typeface="TT Rounds Condensed"/>
                <a:cs typeface="TT Rounds Condensed"/>
                <a:sym typeface="TT Rounds Condensed"/>
              </a:rPr>
              <a:t>Gratitude</a:t>
            </a:r>
          </a:p>
        </p:txBody>
      </p:sp>
      <p:sp>
        <p:nvSpPr>
          <p:cNvPr id="11" name="TextBox 11"/>
          <p:cNvSpPr txBox="1"/>
          <p:nvPr/>
        </p:nvSpPr>
        <p:spPr>
          <a:xfrm>
            <a:off x="4074160" y="679450"/>
            <a:ext cx="4246880" cy="1317990"/>
          </a:xfrm>
          <a:prstGeom prst="rect">
            <a:avLst/>
          </a:prstGeom>
        </p:spPr>
        <p:txBody>
          <a:bodyPr lIns="0" tIns="0" rIns="0" bIns="0" rtlCol="0" anchor="t">
            <a:spAutoFit/>
          </a:bodyPr>
          <a:lstStyle/>
          <a:p>
            <a:pPr algn="ctr" defTabSz="609630">
              <a:lnSpc>
                <a:spcPts val="5280"/>
              </a:lnSpc>
            </a:pPr>
            <a:r>
              <a:rPr lang="en-US" sz="4400" b="1" spc="41">
                <a:solidFill>
                  <a:srgbClr val="FAC090"/>
                </a:solidFill>
                <a:latin typeface="TT Rounds Condensed Bold"/>
                <a:ea typeface="TT Rounds Condensed Bold"/>
                <a:cs typeface="TT Rounds Condensed Bold"/>
                <a:sym typeface="TT Rounds Condensed Bold"/>
              </a:rPr>
              <a:t>The 3 G’s of Life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51135"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2442584" y="679450"/>
            <a:ext cx="7306833" cy="638316"/>
          </a:xfrm>
          <a:prstGeom prst="rect">
            <a:avLst/>
          </a:prstGeom>
        </p:spPr>
        <p:txBody>
          <a:bodyPr lIns="0" tIns="0" rIns="0" bIns="0" rtlCol="0" anchor="t">
            <a:spAutoFit/>
          </a:bodyPr>
          <a:lstStyle/>
          <a:p>
            <a:pPr algn="ctr" defTabSz="609630">
              <a:lnSpc>
                <a:spcPts val="5280"/>
              </a:lnSpc>
            </a:pPr>
            <a:r>
              <a:rPr lang="en-US" sz="4400" b="1" spc="41">
                <a:solidFill>
                  <a:srgbClr val="FAC090"/>
                </a:solidFill>
                <a:latin typeface="TT Rounds Condensed Bold"/>
                <a:ea typeface="TT Rounds Condensed Bold"/>
                <a:cs typeface="TT Rounds Condensed Bold"/>
                <a:sym typeface="TT Rounds Condensed Bold"/>
              </a:rPr>
              <a:t>Grit</a:t>
            </a:r>
          </a:p>
        </p:txBody>
      </p:sp>
      <p:sp>
        <p:nvSpPr>
          <p:cNvPr id="11" name="TextBox 11"/>
          <p:cNvSpPr txBox="1"/>
          <p:nvPr/>
        </p:nvSpPr>
        <p:spPr>
          <a:xfrm>
            <a:off x="1381760" y="2230317"/>
            <a:ext cx="9428480" cy="2795637"/>
          </a:xfrm>
          <a:prstGeom prst="rect">
            <a:avLst/>
          </a:prstGeom>
        </p:spPr>
        <p:txBody>
          <a:bodyPr lIns="0" tIns="0" rIns="0" bIns="0" rtlCol="0" anchor="t">
            <a:spAutoFit/>
          </a:bodyPr>
          <a:lstStyle/>
          <a:p>
            <a:pPr algn="ctr" defTabSz="609630">
              <a:lnSpc>
                <a:spcPts val="3440"/>
              </a:lnSpc>
            </a:pPr>
            <a:r>
              <a:rPr lang="en-US" sz="2867" b="1" spc="27">
                <a:solidFill>
                  <a:srgbClr val="FAC090"/>
                </a:solidFill>
                <a:latin typeface="TT Rounds Condensed Bold"/>
                <a:ea typeface="TT Rounds Condensed Bold"/>
                <a:cs typeface="TT Rounds Condensed Bold"/>
                <a:sym typeface="TT Rounds Condensed Bold"/>
              </a:rPr>
              <a:t>Grit is</a:t>
            </a:r>
            <a:r>
              <a:rPr lang="en-US" sz="2867" spc="27">
                <a:solidFill>
                  <a:srgbClr val="FAC090"/>
                </a:solidFill>
                <a:latin typeface="TT Rounds Condensed"/>
                <a:ea typeface="TT Rounds Condensed"/>
                <a:cs typeface="TT Rounds Condensed"/>
                <a:sym typeface="TT Rounds Condensed"/>
              </a:rPr>
              <a:t> </a:t>
            </a:r>
            <a:r>
              <a:rPr lang="en-US" sz="2867" b="1" spc="27">
                <a:solidFill>
                  <a:srgbClr val="FAC090"/>
                </a:solidFill>
                <a:latin typeface="TT Rounds Condensed Bold"/>
                <a:ea typeface="TT Rounds Condensed Bold"/>
                <a:cs typeface="TT Rounds Condensed Bold"/>
                <a:sym typeface="TT Rounds Condensed Bold"/>
              </a:rPr>
              <a:t>passion and perseverance for long-term and meaningful goals</a:t>
            </a:r>
            <a:r>
              <a:rPr lang="en-US" sz="2867" spc="27">
                <a:solidFill>
                  <a:srgbClr val="FAC090"/>
                </a:solidFill>
                <a:latin typeface="TT Rounds Condensed"/>
                <a:ea typeface="TT Rounds Condensed"/>
                <a:cs typeface="TT Rounds Condensed"/>
                <a:sym typeface="TT Rounds Condensed"/>
              </a:rPr>
              <a:t>. </a:t>
            </a:r>
          </a:p>
          <a:p>
            <a:pPr algn="ctr" defTabSz="609630">
              <a:lnSpc>
                <a:spcPts val="2800"/>
              </a:lnSpc>
            </a:pPr>
            <a:r>
              <a:rPr lang="en-US" sz="2333" b="1" spc="21">
                <a:solidFill>
                  <a:srgbClr val="FAC090"/>
                </a:solidFill>
                <a:latin typeface="Arial Bold"/>
                <a:ea typeface="Arial Bold"/>
                <a:cs typeface="Arial Bold"/>
                <a:sym typeface="Arial Bold"/>
              </a:rPr>
              <a:t>It is the ability to persist in something you feel passionate </a:t>
            </a:r>
            <a:r>
              <a:rPr lang="en-US" sz="2333" spc="21">
                <a:solidFill>
                  <a:srgbClr val="FAC090"/>
                </a:solidFill>
                <a:latin typeface="Arial"/>
                <a:ea typeface="Arial"/>
                <a:cs typeface="Arial"/>
                <a:sym typeface="Arial"/>
              </a:rPr>
              <a:t>about</a:t>
            </a:r>
            <a:r>
              <a:rPr lang="en-US" sz="2333" b="1" spc="21">
                <a:solidFill>
                  <a:srgbClr val="FAC090"/>
                </a:solidFill>
                <a:latin typeface="Arial Bold"/>
                <a:ea typeface="Arial Bold"/>
                <a:cs typeface="Arial Bold"/>
                <a:sym typeface="Arial Bold"/>
              </a:rPr>
              <a:t> and persevere when you face obstacles. </a:t>
            </a:r>
          </a:p>
          <a:p>
            <a:pPr algn="ctr" defTabSz="609630">
              <a:lnSpc>
                <a:spcPts val="2800"/>
              </a:lnSpc>
            </a:pPr>
            <a:r>
              <a:rPr lang="en-US" sz="2333" b="1" i="1" spc="21">
                <a:solidFill>
                  <a:srgbClr val="FAC090"/>
                </a:solidFill>
                <a:latin typeface="Arial Bold Italics"/>
                <a:ea typeface="Arial Bold Italics"/>
                <a:cs typeface="Arial Bold Italics"/>
                <a:sym typeface="Arial Bold Italics"/>
              </a:rPr>
              <a:t>(</a:t>
            </a:r>
            <a:r>
              <a:rPr lang="en-US" sz="2333" i="1" spc="21">
                <a:solidFill>
                  <a:srgbClr val="FAC090"/>
                </a:solidFill>
                <a:latin typeface="Arial Italics"/>
                <a:ea typeface="Arial Italics"/>
                <a:cs typeface="Arial Italics"/>
                <a:sym typeface="Arial Italics"/>
              </a:rPr>
              <a:t>This kind of passion is not about intense emotions or infatuation). </a:t>
            </a:r>
          </a:p>
          <a:p>
            <a:pPr algn="ctr" defTabSz="609630">
              <a:lnSpc>
                <a:spcPts val="2800"/>
              </a:lnSpc>
            </a:pPr>
            <a:endParaRPr lang="en-US" sz="2333" i="1" spc="21">
              <a:solidFill>
                <a:srgbClr val="FAC090"/>
              </a:solidFill>
              <a:latin typeface="Arial Italics"/>
              <a:ea typeface="Arial Italics"/>
              <a:cs typeface="Arial Italics"/>
              <a:sym typeface="Arial Italics"/>
            </a:endParaRP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It's About Having Direction and Commitment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2689947" y="800917"/>
            <a:ext cx="6812106" cy="1064394"/>
          </a:xfrm>
          <a:prstGeom prst="rect">
            <a:avLst/>
          </a:prstGeom>
        </p:spPr>
        <p:txBody>
          <a:bodyPr lIns="0" tIns="0" rIns="0" bIns="0" rtlCol="0" anchor="t">
            <a:spAutoFit/>
          </a:bodyPr>
          <a:lstStyle/>
          <a:p>
            <a:pPr algn="ctr" defTabSz="609630">
              <a:lnSpc>
                <a:spcPts val="3520"/>
              </a:lnSpc>
            </a:pPr>
            <a:endParaRPr sz="1200">
              <a:solidFill>
                <a:prstClr val="black"/>
              </a:solidFill>
              <a:latin typeface="Calibri"/>
            </a:endParaRPr>
          </a:p>
          <a:p>
            <a:pPr algn="ctr" defTabSz="609630">
              <a:lnSpc>
                <a:spcPts val="4800"/>
              </a:lnSpc>
            </a:pPr>
            <a:r>
              <a:rPr lang="en-US" sz="4000" b="1" spc="37">
                <a:solidFill>
                  <a:srgbClr val="FAC090"/>
                </a:solidFill>
                <a:latin typeface="TT Rounds Condensed Bold"/>
                <a:ea typeface="TT Rounds Condensed Bold"/>
                <a:cs typeface="TT Rounds Condensed Bold"/>
                <a:sym typeface="TT Rounds Condensed Bold"/>
              </a:rPr>
              <a:t>Traits of Grit</a:t>
            </a:r>
          </a:p>
        </p:txBody>
      </p:sp>
      <p:sp>
        <p:nvSpPr>
          <p:cNvPr id="11" name="TextBox 11"/>
          <p:cNvSpPr txBox="1"/>
          <p:nvPr/>
        </p:nvSpPr>
        <p:spPr>
          <a:xfrm>
            <a:off x="2391901" y="1797830"/>
            <a:ext cx="7110152" cy="4924425"/>
          </a:xfrm>
          <a:prstGeom prst="rect">
            <a:avLst/>
          </a:prstGeom>
        </p:spPr>
        <p:txBody>
          <a:bodyPr lIns="0" tIns="0" rIns="0" bIns="0" rtlCol="0" anchor="t">
            <a:spAutoFit/>
          </a:bodyPr>
          <a:lstStyle/>
          <a:p>
            <a:pPr algn="ctr" defTabSz="609630">
              <a:lnSpc>
                <a:spcPts val="4810"/>
              </a:lnSpc>
            </a:pPr>
            <a:endParaRPr sz="1200">
              <a:solidFill>
                <a:prstClr val="black"/>
              </a:solidFill>
              <a:latin typeface="Calibri"/>
            </a:endParaRPr>
          </a:p>
          <a:p>
            <a:pPr algn="ctr" defTabSz="609630">
              <a:lnSpc>
                <a:spcPts val="4810"/>
              </a:lnSpc>
            </a:pPr>
            <a:r>
              <a:rPr lang="en-US" sz="4008" b="1" spc="37">
                <a:solidFill>
                  <a:srgbClr val="FAC090"/>
                </a:solidFill>
                <a:latin typeface="TT Rounds Condensed Bold"/>
                <a:ea typeface="TT Rounds Condensed Bold"/>
                <a:cs typeface="TT Rounds Condensed Bold"/>
                <a:sym typeface="TT Rounds Condensed Bold"/>
              </a:rPr>
              <a:t>Vigilant</a:t>
            </a:r>
          </a:p>
          <a:p>
            <a:pPr algn="ctr" defTabSz="609630">
              <a:lnSpc>
                <a:spcPts val="4810"/>
              </a:lnSpc>
            </a:pPr>
            <a:r>
              <a:rPr lang="en-US" sz="4008" b="1" spc="37">
                <a:solidFill>
                  <a:srgbClr val="FAC090"/>
                </a:solidFill>
                <a:latin typeface="TT Rounds Condensed Bold"/>
                <a:ea typeface="TT Rounds Condensed Bold"/>
                <a:cs typeface="TT Rounds Condensed Bold"/>
                <a:sym typeface="TT Rounds Condensed Bold"/>
              </a:rPr>
              <a:t>Resilience</a:t>
            </a:r>
          </a:p>
          <a:p>
            <a:pPr algn="ctr" defTabSz="609630">
              <a:lnSpc>
                <a:spcPts val="4810"/>
              </a:lnSpc>
            </a:pPr>
            <a:r>
              <a:rPr lang="en-US" sz="4008" b="1" spc="37">
                <a:solidFill>
                  <a:srgbClr val="FAC090"/>
                </a:solidFill>
                <a:latin typeface="TT Rounds Condensed Bold"/>
                <a:ea typeface="TT Rounds Condensed Bold"/>
                <a:cs typeface="TT Rounds Condensed Bold"/>
                <a:sym typeface="TT Rounds Condensed Bold"/>
              </a:rPr>
              <a:t>Passionate </a:t>
            </a:r>
          </a:p>
          <a:p>
            <a:pPr algn="ctr" defTabSz="609630">
              <a:lnSpc>
                <a:spcPts val="4810"/>
              </a:lnSpc>
            </a:pPr>
            <a:r>
              <a:rPr lang="en-US" sz="4008" b="1" spc="37">
                <a:solidFill>
                  <a:srgbClr val="FAC090"/>
                </a:solidFill>
                <a:latin typeface="TT Rounds Condensed Bold"/>
                <a:ea typeface="TT Rounds Condensed Bold"/>
                <a:cs typeface="TT Rounds Condensed Bold"/>
                <a:sym typeface="TT Rounds Condensed Bold"/>
              </a:rPr>
              <a:t>Courageous</a:t>
            </a:r>
          </a:p>
          <a:p>
            <a:pPr algn="ctr" defTabSz="609630">
              <a:lnSpc>
                <a:spcPts val="4810"/>
              </a:lnSpc>
            </a:pPr>
            <a:endParaRPr lang="en-US" sz="4008" b="1" spc="37">
              <a:solidFill>
                <a:srgbClr val="FAC090"/>
              </a:solidFill>
              <a:latin typeface="TT Rounds Condensed Bold"/>
              <a:ea typeface="TT Rounds Condensed Bold"/>
              <a:cs typeface="TT Rounds Condensed Bold"/>
              <a:sym typeface="TT Rounds Condensed Bold"/>
            </a:endParaRPr>
          </a:p>
          <a:p>
            <a:pPr algn="ctr" defTabSz="609630">
              <a:lnSpc>
                <a:spcPts val="4810"/>
              </a:lnSpc>
            </a:pPr>
            <a:endParaRPr lang="en-US" sz="4008" b="1" spc="37">
              <a:solidFill>
                <a:srgbClr val="FAC090"/>
              </a:solidFill>
              <a:latin typeface="TT Rounds Condensed Bold"/>
              <a:ea typeface="TT Rounds Condensed Bold"/>
              <a:cs typeface="TT Rounds Condensed Bold"/>
              <a:sym typeface="TT Rounds Condensed Bold"/>
            </a:endParaRPr>
          </a:p>
          <a:p>
            <a:pPr algn="ctr" defTabSz="609630">
              <a:lnSpc>
                <a:spcPts val="4810"/>
              </a:lnSpc>
            </a:pPr>
            <a:endParaRPr lang="en-US" sz="4008" b="1" spc="37">
              <a:solidFill>
                <a:srgbClr val="FAC090"/>
              </a:solidFill>
              <a:latin typeface="TT Rounds Condensed Bold"/>
              <a:ea typeface="TT Rounds Condensed Bold"/>
              <a:cs typeface="TT Rounds Condensed Bold"/>
              <a:sym typeface="TT Rounds Condensed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57980" y="0"/>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4328160" y="679450"/>
            <a:ext cx="3535680" cy="1317990"/>
          </a:xfrm>
          <a:prstGeom prst="rect">
            <a:avLst/>
          </a:prstGeom>
        </p:spPr>
        <p:txBody>
          <a:bodyPr lIns="0" tIns="0" rIns="0" bIns="0" rtlCol="0" anchor="t">
            <a:spAutoFit/>
          </a:bodyPr>
          <a:lstStyle/>
          <a:p>
            <a:pPr algn="ctr" defTabSz="609630">
              <a:lnSpc>
                <a:spcPts val="5280"/>
              </a:lnSpc>
            </a:pPr>
            <a:r>
              <a:rPr lang="en-US" sz="4400" b="1" spc="41">
                <a:solidFill>
                  <a:srgbClr val="FAC090"/>
                </a:solidFill>
                <a:latin typeface="TT Rounds Condensed Bold"/>
                <a:ea typeface="TT Rounds Condensed Bold"/>
                <a:cs typeface="TT Rounds Condensed Bold"/>
                <a:sym typeface="TT Rounds Condensed Bold"/>
              </a:rPr>
              <a:t>Grind</a:t>
            </a:r>
          </a:p>
          <a:p>
            <a:pPr algn="ctr" defTabSz="609630">
              <a:lnSpc>
                <a:spcPts val="5280"/>
              </a:lnSpc>
            </a:pPr>
            <a:endParaRPr lang="en-US" sz="4400" b="1" spc="41">
              <a:solidFill>
                <a:srgbClr val="FAC090"/>
              </a:solidFill>
              <a:latin typeface="TT Rounds Condensed Bold"/>
              <a:ea typeface="TT Rounds Condensed Bold"/>
              <a:cs typeface="TT Rounds Condensed Bold"/>
              <a:sym typeface="TT Rounds Condensed Bold"/>
            </a:endParaRPr>
          </a:p>
        </p:txBody>
      </p:sp>
      <p:sp>
        <p:nvSpPr>
          <p:cNvPr id="11" name="TextBox 11"/>
          <p:cNvSpPr txBox="1"/>
          <p:nvPr/>
        </p:nvSpPr>
        <p:spPr>
          <a:xfrm>
            <a:off x="2290597" y="2717826"/>
            <a:ext cx="8067383" cy="2295500"/>
          </a:xfrm>
          <a:prstGeom prst="rect">
            <a:avLst/>
          </a:prstGeom>
        </p:spPr>
        <p:txBody>
          <a:bodyPr lIns="0" tIns="0" rIns="0" bIns="0" rtlCol="0" anchor="t">
            <a:spAutoFit/>
          </a:bodyPr>
          <a:lstStyle/>
          <a:p>
            <a:pPr algn="ctr" defTabSz="609630">
              <a:lnSpc>
                <a:spcPts val="2912"/>
              </a:lnSpc>
            </a:pPr>
            <a:r>
              <a:rPr lang="en-US" sz="2427" b="1" spc="23">
                <a:solidFill>
                  <a:srgbClr val="FAC090"/>
                </a:solidFill>
                <a:latin typeface="TT Rounds Condensed Bold"/>
                <a:ea typeface="TT Rounds Condensed Bold"/>
                <a:cs typeface="TT Rounds Condensed Bold"/>
                <a:sym typeface="TT Rounds Condensed Bold"/>
              </a:rPr>
              <a:t>The difficult, routine, or repeated tasks of daily work</a:t>
            </a:r>
          </a:p>
          <a:p>
            <a:pPr algn="ctr" defTabSz="609630">
              <a:lnSpc>
                <a:spcPts val="2912"/>
              </a:lnSpc>
            </a:pPr>
            <a:r>
              <a:rPr lang="en-US" sz="2427" spc="23">
                <a:solidFill>
                  <a:srgbClr val="FAC090"/>
                </a:solidFill>
                <a:latin typeface="TT Rounds Condensed"/>
                <a:ea typeface="TT Rounds Condensed"/>
                <a:cs typeface="TT Rounds Condensed"/>
                <a:sym typeface="TT Rounds Condensed"/>
              </a:rPr>
              <a:t>Today, we live in a grind culture of “</a:t>
            </a:r>
            <a:r>
              <a:rPr lang="en-US" sz="2427" b="1" spc="23">
                <a:solidFill>
                  <a:srgbClr val="FAC090"/>
                </a:solidFill>
                <a:latin typeface="TT Rounds Condensed Bold"/>
                <a:ea typeface="TT Rounds Condensed Bold"/>
                <a:cs typeface="TT Rounds Condensed Bold"/>
                <a:sym typeface="TT Rounds Condensed Bold"/>
              </a:rPr>
              <a:t>workplace hustle</a:t>
            </a:r>
            <a:r>
              <a:rPr lang="en-US" sz="2427" spc="23">
                <a:solidFill>
                  <a:srgbClr val="FAC090"/>
                </a:solidFill>
                <a:latin typeface="TT Rounds Condensed"/>
                <a:ea typeface="TT Rounds Condensed"/>
                <a:cs typeface="TT Rounds Condensed"/>
                <a:sym typeface="TT Rounds Condensed"/>
              </a:rPr>
              <a:t>” and “go big, and don't go home” mentality.</a:t>
            </a:r>
          </a:p>
          <a:p>
            <a:pPr algn="ctr" defTabSz="609630">
              <a:lnSpc>
                <a:spcPts val="2912"/>
              </a:lnSpc>
            </a:pPr>
            <a:r>
              <a:rPr lang="en-US" sz="2427" spc="23">
                <a:solidFill>
                  <a:srgbClr val="FAC090"/>
                </a:solidFill>
                <a:latin typeface="TT Rounds Condensed"/>
                <a:ea typeface="TT Rounds Condensed"/>
                <a:cs typeface="TT Rounds Condensed"/>
                <a:sym typeface="TT Rounds Condensed"/>
              </a:rPr>
              <a:t> </a:t>
            </a:r>
          </a:p>
          <a:p>
            <a:pPr algn="ctr" defTabSz="609630">
              <a:lnSpc>
                <a:spcPts val="2015"/>
              </a:lnSpc>
            </a:pPr>
            <a:r>
              <a:rPr lang="en-US" sz="1679" b="1" i="1" spc="15">
                <a:solidFill>
                  <a:srgbClr val="FAC090"/>
                </a:solidFill>
                <a:latin typeface="Arial Bold Italics"/>
                <a:ea typeface="Arial Bold Italics"/>
                <a:cs typeface="Arial Bold Italics"/>
                <a:sym typeface="Arial Bold Italics"/>
              </a:rPr>
              <a:t>(This does not mean only when it benefits you as an individual)</a:t>
            </a:r>
          </a:p>
          <a:p>
            <a:pPr algn="ctr" defTabSz="609630">
              <a:lnSpc>
                <a:spcPts val="4312"/>
              </a:lnSpc>
            </a:pPr>
            <a:r>
              <a:rPr lang="en-US" sz="3593" b="1" spc="33">
                <a:solidFill>
                  <a:srgbClr val="FAC090"/>
                </a:solidFill>
                <a:latin typeface="TT Rounds Condensed Bold"/>
                <a:ea typeface="TT Rounds Condensed Bold"/>
                <a:cs typeface="TT Rounds Condensed Bold"/>
                <a:sym typeface="TT Rounds Condensed Bold"/>
              </a:rPr>
              <a:t>The Art of Consistent Hard Work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111068" y="3894212"/>
            <a:ext cx="1624508" cy="2963788"/>
            <a:chOff x="0" y="0"/>
            <a:chExt cx="3249017" cy="5927576"/>
          </a:xfrm>
        </p:grpSpPr>
        <p:sp>
          <p:nvSpPr>
            <p:cNvPr id="7" name="Freeform 7"/>
            <p:cNvSpPr/>
            <p:nvPr/>
          </p:nvSpPr>
          <p:spPr>
            <a:xfrm flipH="1" flipV="1">
              <a:off x="0" y="0"/>
              <a:ext cx="3249052" cy="5927598"/>
            </a:xfrm>
            <a:custGeom>
              <a:avLst/>
              <a:gdLst/>
              <a:ahLst/>
              <a:cxnLst/>
              <a:rect l="l" t="t" r="r" b="b"/>
              <a:pathLst>
                <a:path w="3249052" h="5927598">
                  <a:moveTo>
                    <a:pt x="3249052" y="5927598"/>
                  </a:moveTo>
                  <a:lnTo>
                    <a:pt x="0" y="5927598"/>
                  </a:lnTo>
                  <a:lnTo>
                    <a:pt x="0" y="0"/>
                  </a:lnTo>
                  <a:lnTo>
                    <a:pt x="3249052" y="0"/>
                  </a:lnTo>
                  <a:lnTo>
                    <a:pt x="3249052" y="5927598"/>
                  </a:lnTo>
                  <a:close/>
                </a:path>
              </a:pathLst>
            </a:custGeom>
            <a:blipFill>
              <a:blip r:embed="rId3"/>
              <a:stretch>
                <a:fillRect l="-1" t="-2743" b="-2743"/>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3291326" y="673100"/>
            <a:ext cx="5770880" cy="615553"/>
          </a:xfrm>
          <a:prstGeom prst="rect">
            <a:avLst/>
          </a:prstGeom>
        </p:spPr>
        <p:txBody>
          <a:bodyPr lIns="0" tIns="0" rIns="0" bIns="0" rtlCol="0" anchor="t">
            <a:spAutoFit/>
          </a:bodyPr>
          <a:lstStyle/>
          <a:p>
            <a:pPr algn="ctr" defTabSz="609630">
              <a:lnSpc>
                <a:spcPts val="4800"/>
              </a:lnSpc>
            </a:pPr>
            <a:r>
              <a:rPr lang="en-US" sz="4000" b="1" spc="37">
                <a:solidFill>
                  <a:srgbClr val="FAC090"/>
                </a:solidFill>
                <a:latin typeface="TT Rounds Condensed Bold"/>
                <a:ea typeface="TT Rounds Condensed Bold"/>
                <a:cs typeface="TT Rounds Condensed Bold"/>
                <a:sym typeface="TT Rounds Condensed Bold"/>
              </a:rPr>
              <a:t>Effective ways to Grind</a:t>
            </a:r>
          </a:p>
        </p:txBody>
      </p:sp>
      <p:sp>
        <p:nvSpPr>
          <p:cNvPr id="11" name="TextBox 11"/>
          <p:cNvSpPr txBox="1"/>
          <p:nvPr/>
        </p:nvSpPr>
        <p:spPr>
          <a:xfrm>
            <a:off x="4408926" y="2334521"/>
            <a:ext cx="3535680" cy="3411190"/>
          </a:xfrm>
          <a:prstGeom prst="rect">
            <a:avLst/>
          </a:prstGeom>
        </p:spPr>
        <p:txBody>
          <a:bodyPr lIns="0" tIns="0" rIns="0" bIns="0" rtlCol="0" anchor="t">
            <a:spAutoFit/>
          </a:bodyPr>
          <a:lstStyle/>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Push yourself</a:t>
            </a: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Stay committed</a:t>
            </a: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Be Consistent</a:t>
            </a: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Find the good</a:t>
            </a:r>
          </a:p>
          <a:p>
            <a:pPr algn="ctr" defTabSz="609630">
              <a:lnSpc>
                <a:spcPts val="3840"/>
              </a:lnSpc>
            </a:pPr>
            <a:r>
              <a:rPr lang="en-US" sz="3200" b="1" spc="29">
                <a:solidFill>
                  <a:srgbClr val="FAC090"/>
                </a:solidFill>
                <a:latin typeface="TT Rounds Condensed Bold"/>
                <a:ea typeface="TT Rounds Condensed Bold"/>
                <a:cs typeface="TT Rounds Condensed Bold"/>
                <a:sym typeface="TT Rounds Condensed Bold"/>
              </a:rPr>
              <a:t>Never give up</a:t>
            </a:r>
          </a:p>
          <a:p>
            <a:pPr algn="ctr" defTabSz="609630">
              <a:lnSpc>
                <a:spcPts val="3840"/>
              </a:lnSpc>
            </a:pPr>
            <a:endParaRPr lang="en-US" sz="3200" b="1" spc="29">
              <a:solidFill>
                <a:srgbClr val="FAC090"/>
              </a:solidFill>
              <a:latin typeface="TT Rounds Condensed Bold"/>
              <a:ea typeface="TT Rounds Condensed Bold"/>
              <a:cs typeface="TT Rounds Condensed Bold"/>
              <a:sym typeface="TT Rounds Condensed Bold"/>
            </a:endParaRPr>
          </a:p>
          <a:p>
            <a:pPr algn="ctr" defTabSz="609630">
              <a:lnSpc>
                <a:spcPts val="3840"/>
              </a:lnSpc>
            </a:pPr>
            <a:endParaRPr lang="en-US" sz="3200" b="1" spc="29">
              <a:solidFill>
                <a:srgbClr val="FAC090"/>
              </a:solidFill>
              <a:latin typeface="TT Rounds Condensed Bold"/>
              <a:ea typeface="TT Rounds Condensed Bold"/>
              <a:cs typeface="TT Rounds Condensed Bold"/>
              <a:sym typeface="TT Rounds Condensed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0705"/>
        </a:solidFill>
        <a:effectLst/>
      </p:bgPr>
    </p:bg>
    <p:spTree>
      <p:nvGrpSpPr>
        <p:cNvPr id="1" name=""/>
        <p:cNvGrpSpPr/>
        <p:nvPr/>
      </p:nvGrpSpPr>
      <p:grpSpPr>
        <a:xfrm>
          <a:off x="0" y="0"/>
          <a:ext cx="0" cy="0"/>
          <a:chOff x="0" y="0"/>
          <a:chExt cx="0" cy="0"/>
        </a:xfrm>
      </p:grpSpPr>
      <p:grpSp>
        <p:nvGrpSpPr>
          <p:cNvPr id="2" name="Group 2"/>
          <p:cNvGrpSpPr/>
          <p:nvPr/>
        </p:nvGrpSpPr>
        <p:grpSpPr>
          <a:xfrm>
            <a:off x="10369555" y="-8466"/>
            <a:ext cx="1821773" cy="3574110"/>
            <a:chOff x="0" y="0"/>
            <a:chExt cx="3643547" cy="7148220"/>
          </a:xfrm>
        </p:grpSpPr>
        <p:sp>
          <p:nvSpPr>
            <p:cNvPr id="3" name="Freeform 3"/>
            <p:cNvSpPr/>
            <p:nvPr/>
          </p:nvSpPr>
          <p:spPr>
            <a:xfrm flipV="1">
              <a:off x="0" y="0"/>
              <a:ext cx="3643503" cy="7148195"/>
            </a:xfrm>
            <a:custGeom>
              <a:avLst/>
              <a:gdLst/>
              <a:ahLst/>
              <a:cxnLst/>
              <a:rect l="l" t="t" r="r" b="b"/>
              <a:pathLst>
                <a:path w="3643503" h="7148195">
                  <a:moveTo>
                    <a:pt x="0" y="7148195"/>
                  </a:moveTo>
                  <a:lnTo>
                    <a:pt x="3643503" y="7148195"/>
                  </a:lnTo>
                  <a:lnTo>
                    <a:pt x="3643503" y="0"/>
                  </a:lnTo>
                  <a:lnTo>
                    <a:pt x="0" y="0"/>
                  </a:lnTo>
                  <a:lnTo>
                    <a:pt x="0" y="7148195"/>
                  </a:lnTo>
                  <a:close/>
                </a:path>
              </a:pathLst>
            </a:custGeom>
            <a:blipFill>
              <a:blip r:embed="rId3"/>
              <a:stretch>
                <a:fillRect l="-971" r="-972"/>
              </a:stretch>
            </a:blipFill>
          </p:spPr>
        </p:sp>
      </p:grpSp>
      <p:grpSp>
        <p:nvGrpSpPr>
          <p:cNvPr id="4" name="Group 4"/>
          <p:cNvGrpSpPr/>
          <p:nvPr/>
        </p:nvGrpSpPr>
        <p:grpSpPr>
          <a:xfrm>
            <a:off x="-8467" y="-8467"/>
            <a:ext cx="1676401" cy="3500287"/>
            <a:chOff x="0" y="0"/>
            <a:chExt cx="3352801" cy="7000573"/>
          </a:xfrm>
        </p:grpSpPr>
        <p:sp>
          <p:nvSpPr>
            <p:cNvPr id="5" name="Freeform 5"/>
            <p:cNvSpPr/>
            <p:nvPr/>
          </p:nvSpPr>
          <p:spPr>
            <a:xfrm flipH="1" flipV="1">
              <a:off x="0" y="0"/>
              <a:ext cx="3352800" cy="7000621"/>
            </a:xfrm>
            <a:custGeom>
              <a:avLst/>
              <a:gdLst/>
              <a:ahLst/>
              <a:cxnLst/>
              <a:rect l="l" t="t" r="r" b="b"/>
              <a:pathLst>
                <a:path w="3352800" h="7000621">
                  <a:moveTo>
                    <a:pt x="3352800" y="7000621"/>
                  </a:moveTo>
                  <a:lnTo>
                    <a:pt x="0" y="7000621"/>
                  </a:lnTo>
                  <a:lnTo>
                    <a:pt x="0" y="0"/>
                  </a:lnTo>
                  <a:lnTo>
                    <a:pt x="3352800" y="0"/>
                  </a:lnTo>
                  <a:lnTo>
                    <a:pt x="3352800" y="7000621"/>
                  </a:lnTo>
                  <a:close/>
                </a:path>
              </a:pathLst>
            </a:custGeom>
            <a:blipFill>
              <a:blip r:embed="rId3"/>
              <a:stretch>
                <a:fillRect l="-4247" r="-4247"/>
              </a:stretch>
            </a:blipFill>
          </p:spPr>
        </p:sp>
      </p:grpSp>
      <p:grpSp>
        <p:nvGrpSpPr>
          <p:cNvPr id="6" name="Group 6"/>
          <p:cNvGrpSpPr/>
          <p:nvPr/>
        </p:nvGrpSpPr>
        <p:grpSpPr>
          <a:xfrm rot="-10800000">
            <a:off x="51136" y="3894212"/>
            <a:ext cx="1625265" cy="2963788"/>
            <a:chOff x="0" y="0"/>
            <a:chExt cx="3250529" cy="5927576"/>
          </a:xfrm>
        </p:grpSpPr>
        <p:sp>
          <p:nvSpPr>
            <p:cNvPr id="7" name="Freeform 7"/>
            <p:cNvSpPr/>
            <p:nvPr/>
          </p:nvSpPr>
          <p:spPr>
            <a:xfrm flipH="1" flipV="1">
              <a:off x="0" y="0"/>
              <a:ext cx="3250565" cy="5927598"/>
            </a:xfrm>
            <a:custGeom>
              <a:avLst/>
              <a:gdLst/>
              <a:ahLst/>
              <a:cxnLst/>
              <a:rect l="l" t="t" r="r" b="b"/>
              <a:pathLst>
                <a:path w="3250565" h="5927598">
                  <a:moveTo>
                    <a:pt x="3250565" y="5927598"/>
                  </a:moveTo>
                  <a:lnTo>
                    <a:pt x="0" y="5927598"/>
                  </a:lnTo>
                  <a:lnTo>
                    <a:pt x="0" y="0"/>
                  </a:lnTo>
                  <a:lnTo>
                    <a:pt x="3250565" y="0"/>
                  </a:lnTo>
                  <a:lnTo>
                    <a:pt x="3250565" y="5927598"/>
                  </a:lnTo>
                  <a:close/>
                </a:path>
              </a:pathLst>
            </a:custGeom>
            <a:blipFill>
              <a:blip r:embed="rId3"/>
              <a:stretch>
                <a:fillRect t="-2767" r="1" b="-2766"/>
              </a:stretch>
            </a:blipFill>
          </p:spPr>
        </p:sp>
      </p:grpSp>
      <p:grpSp>
        <p:nvGrpSpPr>
          <p:cNvPr id="8" name="Group 8"/>
          <p:cNvGrpSpPr/>
          <p:nvPr/>
        </p:nvGrpSpPr>
        <p:grpSpPr>
          <a:xfrm rot="-10800000">
            <a:off x="10617200" y="3894213"/>
            <a:ext cx="1574128" cy="2963787"/>
            <a:chOff x="0" y="0"/>
            <a:chExt cx="3148256" cy="5927575"/>
          </a:xfrm>
        </p:grpSpPr>
        <p:sp>
          <p:nvSpPr>
            <p:cNvPr id="9" name="Freeform 9"/>
            <p:cNvSpPr/>
            <p:nvPr/>
          </p:nvSpPr>
          <p:spPr>
            <a:xfrm flipH="1" flipV="1">
              <a:off x="0" y="0"/>
              <a:ext cx="3148203" cy="5927598"/>
            </a:xfrm>
            <a:custGeom>
              <a:avLst/>
              <a:gdLst/>
              <a:ahLst/>
              <a:cxnLst/>
              <a:rect l="l" t="t" r="r" b="b"/>
              <a:pathLst>
                <a:path w="3148203" h="5927598">
                  <a:moveTo>
                    <a:pt x="3148203" y="5927598"/>
                  </a:moveTo>
                  <a:lnTo>
                    <a:pt x="0" y="5927598"/>
                  </a:lnTo>
                  <a:lnTo>
                    <a:pt x="0" y="0"/>
                  </a:lnTo>
                  <a:lnTo>
                    <a:pt x="3148203" y="0"/>
                  </a:lnTo>
                  <a:lnTo>
                    <a:pt x="3148203" y="5927598"/>
                  </a:lnTo>
                  <a:close/>
                </a:path>
              </a:pathLst>
            </a:custGeom>
            <a:blipFill>
              <a:blip r:embed="rId3"/>
              <a:stretch>
                <a:fillRect t="-1106" r="-1" b="-1106"/>
              </a:stretch>
            </a:blipFill>
          </p:spPr>
        </p:sp>
      </p:grpSp>
      <p:sp>
        <p:nvSpPr>
          <p:cNvPr id="10" name="TextBox 10"/>
          <p:cNvSpPr txBox="1"/>
          <p:nvPr/>
        </p:nvSpPr>
        <p:spPr>
          <a:xfrm>
            <a:off x="2691333" y="679450"/>
            <a:ext cx="6809335" cy="638316"/>
          </a:xfrm>
          <a:prstGeom prst="rect">
            <a:avLst/>
          </a:prstGeom>
        </p:spPr>
        <p:txBody>
          <a:bodyPr lIns="0" tIns="0" rIns="0" bIns="0" rtlCol="0" anchor="t">
            <a:spAutoFit/>
          </a:bodyPr>
          <a:lstStyle/>
          <a:p>
            <a:pPr algn="ctr" defTabSz="609630">
              <a:lnSpc>
                <a:spcPts val="5280"/>
              </a:lnSpc>
            </a:pPr>
            <a:r>
              <a:rPr lang="en-US" sz="4400" b="1" spc="41">
                <a:solidFill>
                  <a:srgbClr val="FAC090"/>
                </a:solidFill>
                <a:latin typeface="TT Rounds Condensed Bold"/>
                <a:ea typeface="TT Rounds Condensed Bold"/>
                <a:cs typeface="TT Rounds Condensed Bold"/>
                <a:sym typeface="TT Rounds Condensed Bold"/>
              </a:rPr>
              <a:t>Gratitude</a:t>
            </a:r>
          </a:p>
        </p:txBody>
      </p:sp>
      <p:sp>
        <p:nvSpPr>
          <p:cNvPr id="11" name="TextBox 11"/>
          <p:cNvSpPr txBox="1"/>
          <p:nvPr/>
        </p:nvSpPr>
        <p:spPr>
          <a:xfrm>
            <a:off x="2417909" y="1728977"/>
            <a:ext cx="7356182" cy="5065489"/>
          </a:xfrm>
          <a:prstGeom prst="rect">
            <a:avLst/>
          </a:prstGeom>
        </p:spPr>
        <p:txBody>
          <a:bodyPr lIns="0" tIns="0" rIns="0" bIns="0" rtlCol="0" anchor="t">
            <a:spAutoFit/>
          </a:bodyPr>
          <a:lstStyle/>
          <a:p>
            <a:pPr algn="ctr" defTabSz="609630">
              <a:lnSpc>
                <a:spcPts val="3200"/>
              </a:lnSpc>
            </a:pPr>
            <a:endParaRPr sz="1200">
              <a:solidFill>
                <a:prstClr val="black"/>
              </a:solidFill>
              <a:latin typeface="Calibri"/>
            </a:endParaRPr>
          </a:p>
          <a:p>
            <a:pPr algn="ctr" defTabSz="609630">
              <a:lnSpc>
                <a:spcPts val="2880"/>
              </a:lnSpc>
            </a:pPr>
            <a:r>
              <a:rPr lang="en-US" sz="2400" b="1" spc="22">
                <a:solidFill>
                  <a:srgbClr val="FAC090"/>
                </a:solidFill>
                <a:latin typeface="TT Rounds Condensed Bold"/>
                <a:ea typeface="TT Rounds Condensed Bold"/>
                <a:cs typeface="TT Rounds Condensed Bold"/>
                <a:sym typeface="TT Rounds Condensed Bold"/>
              </a:rPr>
              <a:t>Gratitude is</a:t>
            </a:r>
            <a:r>
              <a:rPr lang="en-US" sz="2400" spc="22">
                <a:solidFill>
                  <a:srgbClr val="FAC090"/>
                </a:solidFill>
                <a:latin typeface="TT Rounds Condensed"/>
                <a:ea typeface="TT Rounds Condensed"/>
                <a:cs typeface="TT Rounds Condensed"/>
                <a:sym typeface="TT Rounds Condensed"/>
              </a:rPr>
              <a:t> </a:t>
            </a:r>
            <a:r>
              <a:rPr lang="en-US" sz="2400" b="1" spc="22">
                <a:solidFill>
                  <a:srgbClr val="FAC090"/>
                </a:solidFill>
                <a:latin typeface="TT Rounds Condensed Bold"/>
                <a:ea typeface="TT Rounds Condensed Bold"/>
                <a:cs typeface="TT Rounds Condensed Bold"/>
                <a:sym typeface="TT Rounds Condensed Bold"/>
              </a:rPr>
              <a:t>a positive emotion that involves being thankful and appreciative and is associated with several mental and physical health benefits</a:t>
            </a:r>
          </a:p>
          <a:p>
            <a:pPr algn="ctr" defTabSz="609630">
              <a:lnSpc>
                <a:spcPts val="3200"/>
              </a:lnSpc>
            </a:pPr>
            <a:endParaRPr lang="en-US" sz="2400" b="1" spc="22">
              <a:solidFill>
                <a:srgbClr val="FAC090"/>
              </a:solidFill>
              <a:latin typeface="TT Rounds Condensed Bold"/>
              <a:ea typeface="TT Rounds Condensed Bold"/>
              <a:cs typeface="TT Rounds Condensed Bold"/>
              <a:sym typeface="TT Rounds Condensed Bold"/>
            </a:endParaRPr>
          </a:p>
          <a:p>
            <a:pPr algn="ctr" defTabSz="609630">
              <a:lnSpc>
                <a:spcPts val="2560"/>
              </a:lnSpc>
            </a:pPr>
            <a:r>
              <a:rPr lang="en-US" sz="2133" i="1" spc="19">
                <a:solidFill>
                  <a:srgbClr val="FAC090"/>
                </a:solidFill>
                <a:latin typeface="Arial Italics"/>
                <a:ea typeface="Arial Italics"/>
                <a:cs typeface="Arial Italics"/>
                <a:sym typeface="Arial Italics"/>
              </a:rPr>
              <a:t>The quality of being thankful; readiness to show appreciation for and to return kindness</a:t>
            </a:r>
          </a:p>
          <a:p>
            <a:pPr algn="ctr" defTabSz="609630">
              <a:lnSpc>
                <a:spcPts val="3200"/>
              </a:lnSpc>
            </a:pPr>
            <a:r>
              <a:rPr lang="en-US" sz="2667" b="1" spc="25">
                <a:solidFill>
                  <a:srgbClr val="FAC090"/>
                </a:solidFill>
                <a:latin typeface="TT Rounds Condensed Bold"/>
                <a:ea typeface="TT Rounds Condensed Bold"/>
                <a:cs typeface="TT Rounds Condensed Bold"/>
                <a:sym typeface="TT Rounds Condensed Bold"/>
              </a:rPr>
              <a:t>Gratitude</a:t>
            </a:r>
            <a:r>
              <a:rPr lang="en-US" sz="2667" spc="25">
                <a:solidFill>
                  <a:srgbClr val="FAC090"/>
                </a:solidFill>
                <a:latin typeface="TT Rounds Condensed"/>
                <a:ea typeface="TT Rounds Condensed"/>
                <a:cs typeface="TT Rounds Condensed"/>
                <a:sym typeface="TT Rounds Condensed"/>
              </a:rPr>
              <a:t> </a:t>
            </a:r>
            <a:r>
              <a:rPr lang="en-US" sz="2667" b="1" spc="25">
                <a:solidFill>
                  <a:srgbClr val="FAC090"/>
                </a:solidFill>
                <a:latin typeface="TT Rounds Condensed Bold"/>
                <a:ea typeface="TT Rounds Condensed Bold"/>
                <a:cs typeface="TT Rounds Condensed Bold"/>
                <a:sym typeface="TT Rounds Condensed Bold"/>
              </a:rPr>
              <a:t>helps people feel more positive emotions, relish good experiences, improve their health, deal with adversity, and build strong relationships</a:t>
            </a:r>
            <a:r>
              <a:rPr lang="en-US" sz="2667" spc="25">
                <a:solidFill>
                  <a:srgbClr val="FAC090"/>
                </a:solidFill>
                <a:latin typeface="TT Rounds Condensed"/>
                <a:ea typeface="TT Rounds Condensed"/>
                <a:cs typeface="TT Rounds Condensed"/>
                <a:sym typeface="TT Rounds Condensed"/>
              </a:rPr>
              <a:t>.</a:t>
            </a:r>
          </a:p>
          <a:p>
            <a:pPr algn="ctr" defTabSz="609630">
              <a:lnSpc>
                <a:spcPts val="3200"/>
              </a:lnSpc>
            </a:pPr>
            <a:endParaRPr lang="en-US" sz="2667" spc="25">
              <a:solidFill>
                <a:srgbClr val="FAC090"/>
              </a:solidFill>
              <a:latin typeface="TT Rounds Condensed"/>
              <a:ea typeface="TT Rounds Condensed"/>
              <a:cs typeface="TT Rounds Condensed"/>
              <a:sym typeface="TT Rounds Condensed"/>
            </a:endParaRPr>
          </a:p>
          <a:p>
            <a:pPr algn="ctr" defTabSz="609630">
              <a:lnSpc>
                <a:spcPts val="3200"/>
              </a:lnSpc>
            </a:pPr>
            <a:endParaRPr lang="en-US" sz="2667" spc="25">
              <a:solidFill>
                <a:srgbClr val="FAC090"/>
              </a:solidFill>
              <a:latin typeface="TT Rounds Condensed"/>
              <a:ea typeface="TT Rounds Condensed"/>
              <a:cs typeface="TT Rounds Condensed"/>
              <a:sym typeface="TT Rounds Condensed"/>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434</Words>
  <Application>Microsoft Office PowerPoint</Application>
  <PresentationFormat>Widescreen</PresentationFormat>
  <Paragraphs>79</Paragraphs>
  <Slides>13</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 Bold</vt:lpstr>
      <vt:lpstr>Arial Bold Italics</vt:lpstr>
      <vt:lpstr>Arial Italics</vt:lpstr>
      <vt:lpstr>Calibri</vt:lpstr>
      <vt:lpstr>Red Hat Display Bold</vt:lpstr>
      <vt:lpstr>TT Rounds Condensed</vt:lpstr>
      <vt:lpstr>TT Rounds Condensed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Dominique Denson</dc:creator>
  <cp:lastModifiedBy>Dominique Denson</cp:lastModifiedBy>
  <cp:revision>1</cp:revision>
  <dcterms:created xsi:type="dcterms:W3CDTF">2025-03-25T14:31:53Z</dcterms:created>
  <dcterms:modified xsi:type="dcterms:W3CDTF">2025-03-25T14:32:15Z</dcterms:modified>
</cp:coreProperties>
</file>