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SemiBold" pitchFamily="2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0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2" y="104"/>
      </p:cViewPr>
      <p:guideLst>
        <p:guide pos="102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Scroll to the end to find supplemental slides including Strategic Plan icons to add to every slide in your presentation.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021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723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5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04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17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276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12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636b986a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636b986a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3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45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72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72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3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36b986a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36b986a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7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1600" y="-3845950"/>
            <a:ext cx="9650700" cy="6290100"/>
          </a:xfrm>
          <a:prstGeom prst="ellipse">
            <a:avLst/>
          </a:prstGeom>
          <a:solidFill>
            <a:srgbClr val="413E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-940825"/>
            <a:ext cx="2233500" cy="333300"/>
          </a:xfrm>
          <a:prstGeom prst="rect">
            <a:avLst/>
          </a:prstGeom>
          <a:solidFill>
            <a:srgbClr val="F058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09844" y="-940825"/>
            <a:ext cx="2233500" cy="333300"/>
          </a:xfrm>
          <a:prstGeom prst="rect">
            <a:avLst/>
          </a:prstGeom>
          <a:solidFill>
            <a:srgbClr val="F9A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9638" y="-940825"/>
            <a:ext cx="2233500" cy="333300"/>
          </a:xfrm>
          <a:prstGeom prst="rect">
            <a:avLst/>
          </a:prstGeom>
          <a:solidFill>
            <a:srgbClr val="01A6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10469" y="-940825"/>
            <a:ext cx="2233500" cy="333300"/>
          </a:xfrm>
          <a:prstGeom prst="rect">
            <a:avLst/>
          </a:prstGeom>
          <a:solidFill>
            <a:srgbClr val="413E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-42300" y="3687469"/>
            <a:ext cx="92286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3800"/>
              <a:buFont typeface="Raleway"/>
              <a:buNone/>
              <a:defRPr sz="3800" b="1">
                <a:solidFill>
                  <a:srgbClr val="413E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800"/>
              <a:buFont typeface="Open Sans SemiBold"/>
              <a:buNone/>
              <a:defRPr sz="2800">
                <a:solidFill>
                  <a:srgbClr val="413E7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 idx="2"/>
          </p:nvPr>
        </p:nvSpPr>
        <p:spPr>
          <a:xfrm>
            <a:off x="-42300" y="4228049"/>
            <a:ext cx="92286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 b="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3E75"/>
              </a:buClr>
              <a:buSzPts val="2400"/>
              <a:buFont typeface="Raleway SemiBold"/>
              <a:buNone/>
              <a:defRPr sz="2400">
                <a:solidFill>
                  <a:srgbClr val="413E7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345204" y="1126250"/>
            <a:ext cx="2453400" cy="245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11095"/>
          <a:stretch/>
        </p:blipFill>
        <p:spPr>
          <a:xfrm>
            <a:off x="3083779" y="1169450"/>
            <a:ext cx="2976288" cy="236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3085500" y="4915700"/>
            <a:ext cx="2973000" cy="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©2025 All Rights Reserved. Loudoun County Public Schools</a:t>
            </a:r>
            <a:endParaRPr sz="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638000" y="-4025700"/>
            <a:ext cx="10513200" cy="40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60475" y="1857750"/>
            <a:ext cx="844800" cy="142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/>
          <p:nvPr/>
        </p:nvSpPr>
        <p:spPr>
          <a:xfrm rot="5400000">
            <a:off x="8355875" y="2445750"/>
            <a:ext cx="1365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Business and </a:t>
            </a:r>
            <a:endParaRPr sz="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Financial Services</a:t>
            </a:r>
            <a:endParaRPr sz="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- Bean Red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75" y="4505325"/>
            <a:ext cx="9144000" cy="638100"/>
          </a:xfrm>
          <a:prstGeom prst="rect">
            <a:avLst/>
          </a:prstGeom>
          <a:solidFill>
            <a:srgbClr val="F058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3085500" y="4915700"/>
            <a:ext cx="2973000" cy="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©2025 All Rights Reserved. Loudoun County Public Schools</a:t>
            </a:r>
            <a:endParaRPr sz="7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162475" y="4560100"/>
            <a:ext cx="528600" cy="52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950" y="4581717"/>
            <a:ext cx="489600" cy="4853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11700" y="931650"/>
            <a:ext cx="8520600" cy="4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SemiBold"/>
              <a:buNone/>
              <a:defRPr sz="2400" b="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760475" y="1857750"/>
            <a:ext cx="844800" cy="142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/>
          <p:nvPr/>
        </p:nvSpPr>
        <p:spPr>
          <a:xfrm rot="5400000">
            <a:off x="8355875" y="2445750"/>
            <a:ext cx="1365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Business and </a:t>
            </a:r>
            <a:endParaRPr sz="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Financial Services</a:t>
            </a:r>
            <a:endParaRPr sz="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69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75" y="-75"/>
            <a:ext cx="9144000" cy="5143500"/>
          </a:xfrm>
          <a:prstGeom prst="rect">
            <a:avLst/>
          </a:prstGeom>
          <a:solidFill>
            <a:srgbClr val="F058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3085500" y="4915700"/>
            <a:ext cx="2973000" cy="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©2025 All Rights Reserved. Loudoun County Public Schools</a:t>
            </a:r>
            <a:endParaRPr sz="7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162475" y="4560100"/>
            <a:ext cx="528600" cy="52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950" y="4581717"/>
            <a:ext cx="489600" cy="48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buNone/>
              <a:defRPr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8760475" y="1857750"/>
            <a:ext cx="844800" cy="142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 txBox="1"/>
          <p:nvPr/>
        </p:nvSpPr>
        <p:spPr>
          <a:xfrm rot="5400000">
            <a:off x="8355875" y="2445750"/>
            <a:ext cx="1365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Business and </a:t>
            </a:r>
            <a:endParaRPr sz="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Financial Services</a:t>
            </a:r>
            <a:endParaRPr sz="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Char char="●"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○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■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●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○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■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●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○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SemiBold"/>
              <a:buChar char="■"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-42300" y="3687096"/>
            <a:ext cx="9228600" cy="837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sz="31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Success: Mastering Program Management with Key Performance Indicators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 idx="2"/>
          </p:nvPr>
        </p:nvSpPr>
        <p:spPr>
          <a:xfrm>
            <a:off x="306766" y="4630994"/>
            <a:ext cx="8377084" cy="512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latin typeface="Open Sans SemiBold"/>
                <a:ea typeface="Open Sans SemiBold"/>
                <a:cs typeface="Open Sans SemiBold"/>
                <a:sym typeface="Open Sans SemiBold"/>
              </a:rPr>
              <a:t>Beth Mills, MS, RDN, SNS</a:t>
            </a:r>
            <a:endParaRPr sz="16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Directed Financial and Operational Performance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327354"/>
            <a:ext cx="8520600" cy="5014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i="1" kern="0" dirty="0">
                <a:solidFill>
                  <a:srgbClr val="242424"/>
                </a:solidFill>
                <a:effectLst/>
                <a:highlight>
                  <a:srgbClr val="00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 &amp; LCPS Standards</a:t>
            </a: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9C1C5-E9FC-A8D9-3B7C-56E3F217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21" y="1693115"/>
            <a:ext cx="7266375" cy="29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Report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209E59-84B8-B5C5-94D5-651B6AF7338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1700" y="931650"/>
            <a:ext cx="8520600" cy="34869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1BF8F-4B26-02A5-3805-6A43B33C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2" y="836405"/>
            <a:ext cx="7833022" cy="43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5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Absenteeism &amp; Staff Turnover Rate Report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014689"/>
            <a:ext cx="8520600" cy="3486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D79633-5E76-983D-C23B-7636E9AFE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46987"/>
              </p:ext>
            </p:extLst>
          </p:nvPr>
        </p:nvGraphicFramePr>
        <p:xfrm>
          <a:off x="548640" y="1097174"/>
          <a:ext cx="8046720" cy="320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2306434039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1840514524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1169752599"/>
                    </a:ext>
                  </a:extLst>
                </a:gridCol>
              </a:tblGrid>
              <a:tr h="64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OCTOBER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Absenteeism Rate %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Staff Turnover Rate %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88495929"/>
                  </a:ext>
                </a:extLst>
              </a:tr>
              <a:tr h="640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Elementary Schools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5.3%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0.6%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795859788"/>
                  </a:ext>
                </a:extLst>
              </a:tr>
              <a:tr h="640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Middle Schools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7.0%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0.0%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255121136"/>
                  </a:ext>
                </a:extLst>
              </a:tr>
              <a:tr h="640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High Schools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6.4%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0.0%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094610036"/>
                  </a:ext>
                </a:extLst>
              </a:tr>
              <a:tr h="640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District Wide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6.0%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0.6%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49703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28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Meals per Labor Hour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1290993" y="1097175"/>
            <a:ext cx="8520600" cy="5014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01AF24-D2A9-A15A-EE1C-44572A71D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85340"/>
              </p:ext>
            </p:extLst>
          </p:nvPr>
        </p:nvGraphicFramePr>
        <p:xfrm>
          <a:off x="212377" y="1203468"/>
          <a:ext cx="8619923" cy="3101428"/>
        </p:xfrm>
        <a:graphic>
          <a:graphicData uri="http://schemas.openxmlformats.org/drawingml/2006/table">
            <a:tbl>
              <a:tblPr/>
              <a:tblGrid>
                <a:gridCol w="2207370">
                  <a:extLst>
                    <a:ext uri="{9D8B030D-6E8A-4147-A177-3AD203B41FA5}">
                      <a16:colId xmlns:a16="http://schemas.microsoft.com/office/drawing/2014/main" val="2595069873"/>
                    </a:ext>
                  </a:extLst>
                </a:gridCol>
                <a:gridCol w="810301">
                  <a:extLst>
                    <a:ext uri="{9D8B030D-6E8A-4147-A177-3AD203B41FA5}">
                      <a16:colId xmlns:a16="http://schemas.microsoft.com/office/drawing/2014/main" val="3868455408"/>
                    </a:ext>
                  </a:extLst>
                </a:gridCol>
                <a:gridCol w="1075744">
                  <a:extLst>
                    <a:ext uri="{9D8B030D-6E8A-4147-A177-3AD203B41FA5}">
                      <a16:colId xmlns:a16="http://schemas.microsoft.com/office/drawing/2014/main" val="1247096987"/>
                    </a:ext>
                  </a:extLst>
                </a:gridCol>
                <a:gridCol w="852212">
                  <a:extLst>
                    <a:ext uri="{9D8B030D-6E8A-4147-A177-3AD203B41FA5}">
                      <a16:colId xmlns:a16="http://schemas.microsoft.com/office/drawing/2014/main" val="2511399047"/>
                    </a:ext>
                  </a:extLst>
                </a:gridCol>
                <a:gridCol w="950007">
                  <a:extLst>
                    <a:ext uri="{9D8B030D-6E8A-4147-A177-3AD203B41FA5}">
                      <a16:colId xmlns:a16="http://schemas.microsoft.com/office/drawing/2014/main" val="4064810922"/>
                    </a:ext>
                  </a:extLst>
                </a:gridCol>
                <a:gridCol w="991921">
                  <a:extLst>
                    <a:ext uri="{9D8B030D-6E8A-4147-A177-3AD203B41FA5}">
                      <a16:colId xmlns:a16="http://schemas.microsoft.com/office/drawing/2014/main" val="640707404"/>
                    </a:ext>
                  </a:extLst>
                </a:gridCol>
                <a:gridCol w="824272">
                  <a:extLst>
                    <a:ext uri="{9D8B030D-6E8A-4147-A177-3AD203B41FA5}">
                      <a16:colId xmlns:a16="http://schemas.microsoft.com/office/drawing/2014/main" val="80624446"/>
                    </a:ext>
                  </a:extLst>
                </a:gridCol>
                <a:gridCol w="908096">
                  <a:extLst>
                    <a:ext uri="{9D8B030D-6E8A-4147-A177-3AD203B41FA5}">
                      <a16:colId xmlns:a16="http://schemas.microsoft.com/office/drawing/2014/main" val="1463837978"/>
                    </a:ext>
                  </a:extLst>
                </a:gridCol>
              </a:tblGrid>
              <a:tr h="50596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Meals per Labor Hour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81791"/>
                  </a:ext>
                </a:extLst>
              </a:tr>
              <a:tr h="57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77979"/>
                  </a:ext>
                </a:extLst>
              </a:tr>
              <a:tr h="505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7861"/>
                  </a:ext>
                </a:extLst>
              </a:tr>
              <a:tr h="50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Elementary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19.74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25.11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668695"/>
                  </a:ext>
                </a:extLst>
              </a:tr>
              <a:tr h="50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25.15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671021"/>
                  </a:ext>
                </a:extLst>
              </a:tr>
              <a:tr h="50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1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 Turnover Rate</a:t>
            </a: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327354"/>
            <a:ext cx="8520600" cy="5014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862B51-E7AA-C0C1-E6D4-38BA720B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88518"/>
              </p:ext>
            </p:extLst>
          </p:nvPr>
        </p:nvGraphicFramePr>
        <p:xfrm>
          <a:off x="311701" y="1032386"/>
          <a:ext cx="8171899" cy="3209250"/>
        </p:xfrm>
        <a:graphic>
          <a:graphicData uri="http://schemas.openxmlformats.org/drawingml/2006/table">
            <a:tbl>
              <a:tblPr/>
              <a:tblGrid>
                <a:gridCol w="2092642">
                  <a:extLst>
                    <a:ext uri="{9D8B030D-6E8A-4147-A177-3AD203B41FA5}">
                      <a16:colId xmlns:a16="http://schemas.microsoft.com/office/drawing/2014/main" val="3821217997"/>
                    </a:ext>
                  </a:extLst>
                </a:gridCol>
                <a:gridCol w="768185">
                  <a:extLst>
                    <a:ext uri="{9D8B030D-6E8A-4147-A177-3AD203B41FA5}">
                      <a16:colId xmlns:a16="http://schemas.microsoft.com/office/drawing/2014/main" val="2787988293"/>
                    </a:ext>
                  </a:extLst>
                </a:gridCol>
                <a:gridCol w="1019832">
                  <a:extLst>
                    <a:ext uri="{9D8B030D-6E8A-4147-A177-3AD203B41FA5}">
                      <a16:colId xmlns:a16="http://schemas.microsoft.com/office/drawing/2014/main" val="3843589337"/>
                    </a:ext>
                  </a:extLst>
                </a:gridCol>
                <a:gridCol w="807919">
                  <a:extLst>
                    <a:ext uri="{9D8B030D-6E8A-4147-A177-3AD203B41FA5}">
                      <a16:colId xmlns:a16="http://schemas.microsoft.com/office/drawing/2014/main" val="2048471430"/>
                    </a:ext>
                  </a:extLst>
                </a:gridCol>
                <a:gridCol w="900630">
                  <a:extLst>
                    <a:ext uri="{9D8B030D-6E8A-4147-A177-3AD203B41FA5}">
                      <a16:colId xmlns:a16="http://schemas.microsoft.com/office/drawing/2014/main" val="1069199335"/>
                    </a:ext>
                  </a:extLst>
                </a:gridCol>
                <a:gridCol w="940364">
                  <a:extLst>
                    <a:ext uri="{9D8B030D-6E8A-4147-A177-3AD203B41FA5}">
                      <a16:colId xmlns:a16="http://schemas.microsoft.com/office/drawing/2014/main" val="2246978344"/>
                    </a:ext>
                  </a:extLst>
                </a:gridCol>
                <a:gridCol w="781430">
                  <a:extLst>
                    <a:ext uri="{9D8B030D-6E8A-4147-A177-3AD203B41FA5}">
                      <a16:colId xmlns:a16="http://schemas.microsoft.com/office/drawing/2014/main" val="1136676534"/>
                    </a:ext>
                  </a:extLst>
                </a:gridCol>
                <a:gridCol w="860897">
                  <a:extLst>
                    <a:ext uri="{9D8B030D-6E8A-4147-A177-3AD203B41FA5}">
                      <a16:colId xmlns:a16="http://schemas.microsoft.com/office/drawing/2014/main" val="982190798"/>
                    </a:ext>
                  </a:extLst>
                </a:gridCol>
              </a:tblGrid>
              <a:tr h="52355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Inventory Turnover Rate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53829"/>
                  </a:ext>
                </a:extLst>
              </a:tr>
              <a:tr h="59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03571"/>
                  </a:ext>
                </a:extLst>
              </a:tr>
              <a:tr h="523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4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42112"/>
                  </a:ext>
                </a:extLst>
              </a:tr>
              <a:tr h="52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Elementary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574024"/>
                  </a:ext>
                </a:extLst>
              </a:tr>
              <a:tr h="52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15284"/>
                  </a:ext>
                </a:extLst>
              </a:tr>
              <a:tr h="52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2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6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Unresolved Challenges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796414"/>
            <a:ext cx="8520600" cy="3698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A53A0-5C7F-F7ED-6D84-1CA543E37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" y="914401"/>
            <a:ext cx="9106730" cy="34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2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4"/>
            <a:ext cx="8520600" cy="25645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Thank you for allowing LCPS to present on KPI reporting and automation. We appreciate the opportunity to share our insights and experiences with you.</a:t>
            </a:r>
            <a:endParaRPr lang="en-US" sz="4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569228"/>
            <a:ext cx="8520600" cy="2926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00B0F0"/>
                </a:solidFill>
                <a:effectLst/>
                <a:latin typeface="Segoe UI" panose="020B0502040204020203" pitchFamily="34" charset="0"/>
              </a:rPr>
              <a:t>If you are interested in learning more about automating KPIs, LCPS will organize a meeting for all interested parties to provide guidance and share lessons learned.</a:t>
            </a:r>
            <a:endParaRPr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336264"/>
            <a:ext cx="8520600" cy="1557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Acknowledgements &amp; Inspiring Leadership Quotes: </a:t>
            </a:r>
            <a:r>
              <a:rPr lang="en" sz="2800" i="1" dirty="0"/>
              <a:t>Capturing the Journey</a:t>
            </a:r>
            <a:endParaRPr sz="2800" i="1" dirty="0"/>
          </a:p>
        </p:txBody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9D6B9-DB82-331C-7A1C-66E9F1D6D0B2}"/>
              </a:ext>
            </a:extLst>
          </p:cNvPr>
          <p:cNvSpPr txBox="1"/>
          <p:nvPr/>
        </p:nvSpPr>
        <p:spPr>
          <a:xfrm>
            <a:off x="1067783" y="2324345"/>
            <a:ext cx="712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Teamwork Makes the Dreamwork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FD951-EFF0-ABFF-78E0-FF5C2DF9CC57}"/>
              </a:ext>
            </a:extLst>
          </p:cNvPr>
          <p:cNvSpPr txBox="1"/>
          <p:nvPr/>
        </p:nvSpPr>
        <p:spPr>
          <a:xfrm>
            <a:off x="436552" y="3297739"/>
            <a:ext cx="8259097" cy="165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2424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Every adversity, every failure, every heartache carries with it the seed of an equal or greater benefit. </a:t>
            </a:r>
            <a:r>
              <a:rPr lang="en-US" sz="2400" kern="100" dirty="0">
                <a:solidFill>
                  <a:srgbClr val="47474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don't develop courage by being happy every day. We develop it by surviving difficult times and challenging adversity.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Old Style Cost Control</a:t>
            </a:r>
            <a:endParaRPr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097174"/>
            <a:ext cx="8520600" cy="31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en-US" sz="1800" b="1" i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Controlling Primary Program Expenditures: Food and Labor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83BCFD-656B-1028-2DED-76D607C89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00688"/>
              </p:ext>
            </p:extLst>
          </p:nvPr>
        </p:nvGraphicFramePr>
        <p:xfrm>
          <a:off x="489646" y="1604625"/>
          <a:ext cx="7982813" cy="290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261">
                  <a:extLst>
                    <a:ext uri="{9D8B030D-6E8A-4147-A177-3AD203B41FA5}">
                      <a16:colId xmlns:a16="http://schemas.microsoft.com/office/drawing/2014/main" val="4060859643"/>
                    </a:ext>
                  </a:extLst>
                </a:gridCol>
                <a:gridCol w="3459218">
                  <a:extLst>
                    <a:ext uri="{9D8B030D-6E8A-4147-A177-3AD203B41FA5}">
                      <a16:colId xmlns:a16="http://schemas.microsoft.com/office/drawing/2014/main" val="3960436987"/>
                    </a:ext>
                  </a:extLst>
                </a:gridCol>
                <a:gridCol w="2838334">
                  <a:extLst>
                    <a:ext uri="{9D8B030D-6E8A-4147-A177-3AD203B41FA5}">
                      <a16:colId xmlns:a16="http://schemas.microsoft.com/office/drawing/2014/main" val="1430014860"/>
                    </a:ext>
                  </a:extLst>
                </a:gridCol>
              </a:tblGrid>
              <a:tr h="1454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Cost as a Percentage of Revenue (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</a:rPr>
                        <a:t>CPofR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Meals per Labor Hour (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</a:rPr>
                        <a:t>MpLH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392987"/>
                  </a:ext>
                </a:extLst>
              </a:tr>
              <a:tr h="72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en-US" sz="2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30345"/>
                  </a:ext>
                </a:extLst>
              </a:tr>
              <a:tr h="72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endParaRPr lang="en-US" sz="2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2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43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5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Performance Indicators</a:t>
            </a:r>
            <a:endParaRPr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931650"/>
            <a:ext cx="8520600" cy="4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r>
              <a:rPr lang="en-US" sz="1800" b="1" i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Essential to the Effective Management of the SNP</a:t>
            </a:r>
            <a:endParaRPr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1B3A2-6AE7-1931-4A3C-C13F0C1FF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75" y="1315598"/>
            <a:ext cx="2803113" cy="372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F561E-DD2A-7C80-7B5A-7620EFBBA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234" y="1417050"/>
            <a:ext cx="3933579" cy="3603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Cost of Goods Sold Data</a:t>
            </a:r>
            <a:endParaRPr sz="2800"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097174"/>
            <a:ext cx="8520600" cy="31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b="1" i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a New Process for Transacting Sales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83A5AB-68DF-28A8-D88C-71C78B1CE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81051"/>
              </p:ext>
            </p:extLst>
          </p:nvPr>
        </p:nvGraphicFramePr>
        <p:xfrm>
          <a:off x="684325" y="1516134"/>
          <a:ext cx="7621966" cy="2926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291">
                  <a:extLst>
                    <a:ext uri="{9D8B030D-6E8A-4147-A177-3AD203B41FA5}">
                      <a16:colId xmlns:a16="http://schemas.microsoft.com/office/drawing/2014/main" val="704118153"/>
                    </a:ext>
                  </a:extLst>
                </a:gridCol>
                <a:gridCol w="2542040">
                  <a:extLst>
                    <a:ext uri="{9D8B030D-6E8A-4147-A177-3AD203B41FA5}">
                      <a16:colId xmlns:a16="http://schemas.microsoft.com/office/drawing/2014/main" val="585136752"/>
                    </a:ext>
                  </a:extLst>
                </a:gridCol>
                <a:gridCol w="2990635">
                  <a:extLst>
                    <a:ext uri="{9D8B030D-6E8A-4147-A177-3AD203B41FA5}">
                      <a16:colId xmlns:a16="http://schemas.microsoft.com/office/drawing/2014/main" val="3706335115"/>
                    </a:ext>
                  </a:extLst>
                </a:gridCol>
              </a:tblGrid>
              <a:tr h="358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Traditional Meal Sales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Meal Combining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528151"/>
                  </a:ext>
                </a:extLst>
              </a:tr>
              <a:tr h="73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Transaction Key Stokes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 per reimbursable meal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3+ per reimbursable meal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201041"/>
                  </a:ext>
                </a:extLst>
              </a:tr>
              <a:tr h="358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Transaction Time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2 seconds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5 – 15 seconds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225161"/>
                  </a:ext>
                </a:extLst>
              </a:tr>
              <a:tr h="73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Reimbursable Meal ID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Cashier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Software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774194"/>
                  </a:ext>
                </a:extLst>
              </a:tr>
              <a:tr h="73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Configuration Set Up Time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Minimal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Extensive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5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0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Meal Combining Configuration</a:t>
            </a:r>
            <a:endParaRPr sz="3200"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097174"/>
            <a:ext cx="8520600" cy="31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Required Changes in 4 Titan Modules: Menu Planning, Order Inventory, Point of Sale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5DA1-8249-18DA-FA33-78E035F301EE}"/>
              </a:ext>
            </a:extLst>
          </p:cNvPr>
          <p:cNvSpPr txBox="1"/>
          <p:nvPr/>
        </p:nvSpPr>
        <p:spPr>
          <a:xfrm>
            <a:off x="926199" y="1693115"/>
            <a:ext cx="7409589" cy="267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 of Recipes and Inventory Items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 of Prices and Color Codes for Titan Point of Sale Screen (POS)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and Configuring POS Pages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Configuring Device Layouts by School Level and Serving Sessions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Configuring for Meal Combining Pricing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 of Serving Sessions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Confirming Accuracy of Inventory Crediting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and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9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Cost of Goods Configuration</a:t>
            </a:r>
            <a:endParaRPr sz="3200"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097174"/>
            <a:ext cx="8520600" cy="31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i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Changes in the Accounting Module and the General Ledger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5DA1-8249-18DA-FA33-78E035F301EE}"/>
              </a:ext>
            </a:extLst>
          </p:cNvPr>
          <p:cNvSpPr txBox="1"/>
          <p:nvPr/>
        </p:nvSpPr>
        <p:spPr>
          <a:xfrm>
            <a:off x="926199" y="1693115"/>
            <a:ext cx="7409589" cy="185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Ensured all General Ledger data was accurately reflected in the KPIs.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Acted as a data validator for reports including General Ledger data.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the validation of enrollment and payroll data.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Excel formulas and pivot tables to verify data accuracy.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Started data verification with small samples, progressing to larger ones.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 reports in various Oracle environments until all reports went live.</a:t>
            </a:r>
          </a:p>
        </p:txBody>
      </p:sp>
    </p:spTree>
    <p:extLst>
      <p:ext uri="{BB962C8B-B14F-4D97-AF65-F5344CB8AC3E}">
        <p14:creationId xmlns:p14="http://schemas.microsoft.com/office/powerpoint/2010/main" val="124390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1178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KPI Reports Require Data Scheduling &amp; Coding from Multiple Sources before Automation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557430"/>
            <a:ext cx="8520600" cy="648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i="1" dirty="0">
                <a:solidFill>
                  <a:srgbClr val="242424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Oracle EBS &amp; Titan Software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5DA1-8249-18DA-FA33-78E035F301EE}"/>
              </a:ext>
            </a:extLst>
          </p:cNvPr>
          <p:cNvSpPr txBox="1"/>
          <p:nvPr/>
        </p:nvSpPr>
        <p:spPr>
          <a:xfrm>
            <a:off x="926199" y="1693115"/>
            <a:ext cx="7409589" cy="226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Close the Accounts Module</a:t>
            </a:r>
            <a:endParaRPr lang="en-US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 Reports</a:t>
            </a:r>
            <a:endParaRPr lang="en-US" sz="32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6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11700" y="25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Improved Decision-Making; Enhanced Transparency and Accountability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472458" y="4806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fld>
            <a:endParaRPr sz="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2"/>
          </p:nvPr>
        </p:nvSpPr>
        <p:spPr>
          <a:xfrm>
            <a:off x="311700" y="1327354"/>
            <a:ext cx="8520600" cy="755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i="1" kern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Cost Center, by Level, and by District</a:t>
            </a: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5DA1-8249-18DA-FA33-78E035F301EE}"/>
              </a:ext>
            </a:extLst>
          </p:cNvPr>
          <p:cNvSpPr txBox="1"/>
          <p:nvPr/>
        </p:nvSpPr>
        <p:spPr>
          <a:xfrm>
            <a:off x="926199" y="1693115"/>
            <a:ext cx="7409589" cy="191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B0F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Better Decision Making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Enhance Transparency and Accountability </a:t>
            </a:r>
            <a:endParaRPr 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041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615</Words>
  <Application>Microsoft Office PowerPoint</Application>
  <PresentationFormat>On-screen Show (16:9)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Times New Roman</vt:lpstr>
      <vt:lpstr>Open Sans SemiBold</vt:lpstr>
      <vt:lpstr>Arial</vt:lpstr>
      <vt:lpstr>Raleway SemiBold</vt:lpstr>
      <vt:lpstr>Raleway</vt:lpstr>
      <vt:lpstr>Aptos Narrow</vt:lpstr>
      <vt:lpstr>Calibri</vt:lpstr>
      <vt:lpstr>Open Sans</vt:lpstr>
      <vt:lpstr>Segoe UI</vt:lpstr>
      <vt:lpstr>Simple Light</vt:lpstr>
      <vt:lpstr>Driving Success: Mastering Program Management with Key Performance Indicators </vt:lpstr>
      <vt:lpstr>Acknowledgements &amp; Inspiring Leadership Quotes: Capturing the Journey</vt:lpstr>
      <vt:lpstr>Old Style Cost Control</vt:lpstr>
      <vt:lpstr>Key Performance Indicators</vt:lpstr>
      <vt:lpstr>Accessing Cost of Goods Sold Data</vt:lpstr>
      <vt:lpstr>Meal Combining Configuration</vt:lpstr>
      <vt:lpstr>Cost of Goods Configuration</vt:lpstr>
      <vt:lpstr>KPI Reports Require Data Scheduling &amp; Coding from Multiple Sources before Automation</vt:lpstr>
      <vt:lpstr>Improved Decision-Making; Enhanced Transparency and Accountability</vt:lpstr>
      <vt:lpstr>Goal Directed Financial and Operational Performance </vt:lpstr>
      <vt:lpstr>Summary Report</vt:lpstr>
      <vt:lpstr>Absenteeism &amp; Staff Turnover Rate Report</vt:lpstr>
      <vt:lpstr>Meals per Labor Hour</vt:lpstr>
      <vt:lpstr>Inventory Turnover Rate</vt:lpstr>
      <vt:lpstr>Unresolved Challenges</vt:lpstr>
      <vt:lpstr>Thank you for allowing LCPS to present on KPI reporting and automation. We appreciate the opportunity to share our insights and experiences with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Elizabeth Mills</dc:creator>
  <cp:lastModifiedBy>Elizabeth Mills</cp:lastModifiedBy>
  <cp:revision>12</cp:revision>
  <dcterms:modified xsi:type="dcterms:W3CDTF">2025-03-15T18:52:18Z</dcterms:modified>
</cp:coreProperties>
</file>