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7" r:id="rId14"/>
    <p:sldId id="270" r:id="rId15"/>
    <p:sldId id="282" r:id="rId16"/>
    <p:sldId id="283" r:id="rId17"/>
    <p:sldId id="286" r:id="rId18"/>
    <p:sldId id="287" r:id="rId19"/>
    <p:sldId id="288" r:id="rId20"/>
    <p:sldId id="291" r:id="rId21"/>
    <p:sldId id="292" r:id="rId22"/>
    <p:sldId id="293" r:id="rId23"/>
    <p:sldId id="294" r:id="rId24"/>
    <p:sldId id="296" r:id="rId25"/>
    <p:sldId id="29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35542A-2A43-4ABD-8907-5092C23274F3}" v="53" dt="2025-01-15T01:07:39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1" autoAdjust="0"/>
    <p:restoredTop sz="89017" autoAdjust="0"/>
  </p:normalViewPr>
  <p:slideViewPr>
    <p:cSldViewPr snapToGrid="0">
      <p:cViewPr varScale="1">
        <p:scale>
          <a:sx n="56" d="100"/>
          <a:sy n="56" d="100"/>
        </p:scale>
        <p:origin x="106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8B028F-74B3-4BB4-A00A-F975289FF02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36B478-40A9-4B95-BCBA-1A8FA5F2D028}">
      <dgm:prSet/>
      <dgm:spPr/>
      <dgm:t>
        <a:bodyPr/>
        <a:lstStyle/>
        <a:p>
          <a:r>
            <a:rPr lang="en-US" dirty="0"/>
            <a:t>HAVE THE HARD CONVERSATION WITH YOURSELF</a:t>
          </a:r>
        </a:p>
      </dgm:t>
    </dgm:pt>
    <dgm:pt modelId="{BBE5D7DF-F919-40CC-9ED6-75909A5E8148}" type="parTrans" cxnId="{9C8430F5-C576-41CD-A669-E61A2144E4D5}">
      <dgm:prSet/>
      <dgm:spPr/>
      <dgm:t>
        <a:bodyPr/>
        <a:lstStyle/>
        <a:p>
          <a:endParaRPr lang="en-US"/>
        </a:p>
      </dgm:t>
    </dgm:pt>
    <dgm:pt modelId="{25C61722-9021-49F3-AA9C-CBD61304786B}" type="sibTrans" cxnId="{9C8430F5-C576-41CD-A669-E61A2144E4D5}">
      <dgm:prSet/>
      <dgm:spPr/>
      <dgm:t>
        <a:bodyPr/>
        <a:lstStyle/>
        <a:p>
          <a:endParaRPr lang="en-US"/>
        </a:p>
      </dgm:t>
    </dgm:pt>
    <dgm:pt modelId="{D3D97274-0DB5-4EE4-8043-830C0B230346}">
      <dgm:prSet/>
      <dgm:spPr/>
      <dgm:t>
        <a:bodyPr/>
        <a:lstStyle/>
        <a:p>
          <a:r>
            <a:rPr lang="en-US"/>
            <a:t>HOW DO YOU THINK</a:t>
          </a:r>
        </a:p>
      </dgm:t>
    </dgm:pt>
    <dgm:pt modelId="{CEF4974A-93EA-4231-A70C-1A0D7836F1EC}" type="parTrans" cxnId="{CE44C42D-2926-4609-90B6-C11C9F3D0482}">
      <dgm:prSet/>
      <dgm:spPr/>
      <dgm:t>
        <a:bodyPr/>
        <a:lstStyle/>
        <a:p>
          <a:endParaRPr lang="en-US"/>
        </a:p>
      </dgm:t>
    </dgm:pt>
    <dgm:pt modelId="{1E1972CC-C0B0-47C6-B5E5-C580E69E90E1}" type="sibTrans" cxnId="{CE44C42D-2926-4609-90B6-C11C9F3D0482}">
      <dgm:prSet/>
      <dgm:spPr/>
      <dgm:t>
        <a:bodyPr/>
        <a:lstStyle/>
        <a:p>
          <a:endParaRPr lang="en-US"/>
        </a:p>
      </dgm:t>
    </dgm:pt>
    <dgm:pt modelId="{4F188C0C-AD0D-4613-B190-9254A63C0CA7}">
      <dgm:prSet/>
      <dgm:spPr/>
      <dgm:t>
        <a:bodyPr/>
        <a:lstStyle/>
        <a:p>
          <a:r>
            <a:rPr lang="en-US"/>
            <a:t>IDENTIFY YOUR LEVEL OF ENGAGEMENT</a:t>
          </a:r>
        </a:p>
      </dgm:t>
    </dgm:pt>
    <dgm:pt modelId="{B2A5B969-CC50-4C5B-B63E-E0A268E5AAD7}" type="parTrans" cxnId="{BFCD3765-C0C5-4A20-999B-6577E70F2416}">
      <dgm:prSet/>
      <dgm:spPr/>
      <dgm:t>
        <a:bodyPr/>
        <a:lstStyle/>
        <a:p>
          <a:endParaRPr lang="en-US"/>
        </a:p>
      </dgm:t>
    </dgm:pt>
    <dgm:pt modelId="{E2A21126-9FF8-4474-ADB2-9EC0F444EC4E}" type="sibTrans" cxnId="{BFCD3765-C0C5-4A20-999B-6577E70F2416}">
      <dgm:prSet/>
      <dgm:spPr/>
      <dgm:t>
        <a:bodyPr/>
        <a:lstStyle/>
        <a:p>
          <a:endParaRPr lang="en-US"/>
        </a:p>
      </dgm:t>
    </dgm:pt>
    <dgm:pt modelId="{92D02921-D09B-41A6-97D9-CED424910EBC}">
      <dgm:prSet/>
      <dgm:spPr/>
      <dgm:t>
        <a:bodyPr/>
        <a:lstStyle/>
        <a:p>
          <a:r>
            <a:rPr lang="en-US" dirty="0"/>
            <a:t>RELATIONSHIP BUILDING STRATEGIES</a:t>
          </a:r>
        </a:p>
      </dgm:t>
    </dgm:pt>
    <dgm:pt modelId="{52679C66-E669-436D-BBA9-996DDBD7A551}" type="parTrans" cxnId="{A7125748-76AA-4703-8C03-34B530353828}">
      <dgm:prSet/>
      <dgm:spPr/>
      <dgm:t>
        <a:bodyPr/>
        <a:lstStyle/>
        <a:p>
          <a:endParaRPr lang="en-US"/>
        </a:p>
      </dgm:t>
    </dgm:pt>
    <dgm:pt modelId="{7C4679C7-C0CF-4DE5-84B3-8158577578CD}" type="sibTrans" cxnId="{A7125748-76AA-4703-8C03-34B530353828}">
      <dgm:prSet/>
      <dgm:spPr/>
      <dgm:t>
        <a:bodyPr/>
        <a:lstStyle/>
        <a:p>
          <a:endParaRPr lang="en-US"/>
        </a:p>
      </dgm:t>
    </dgm:pt>
    <dgm:pt modelId="{C47A7C75-5030-4F49-9FA1-C9B252F217D8}">
      <dgm:prSet/>
      <dgm:spPr/>
      <dgm:t>
        <a:bodyPr/>
        <a:lstStyle/>
        <a:p>
          <a:r>
            <a:rPr lang="en-US" dirty="0"/>
            <a:t>It all starts with </a:t>
          </a:r>
          <a:r>
            <a:rPr lang="en-US" b="1" dirty="0"/>
            <a:t>“YOU” as the leader </a:t>
          </a:r>
          <a:r>
            <a:rPr lang="en-US" dirty="0"/>
            <a:t>[its not about the other person]</a:t>
          </a:r>
        </a:p>
      </dgm:t>
    </dgm:pt>
    <dgm:pt modelId="{CEB15B8B-E6C4-4CAB-B58A-5933DBEF5E2D}" type="parTrans" cxnId="{D667E0FB-D420-47F7-A3DB-3935AC7ECD68}">
      <dgm:prSet/>
      <dgm:spPr/>
      <dgm:t>
        <a:bodyPr/>
        <a:lstStyle/>
        <a:p>
          <a:endParaRPr lang="en-US"/>
        </a:p>
      </dgm:t>
    </dgm:pt>
    <dgm:pt modelId="{7598C99F-6FAB-47FE-B877-D4D98B5557A0}" type="sibTrans" cxnId="{D667E0FB-D420-47F7-A3DB-3935AC7ECD68}">
      <dgm:prSet/>
      <dgm:spPr/>
      <dgm:t>
        <a:bodyPr/>
        <a:lstStyle/>
        <a:p>
          <a:endParaRPr lang="en-US"/>
        </a:p>
      </dgm:t>
    </dgm:pt>
    <dgm:pt modelId="{18101B41-57D7-4C26-8557-6976290D6068}">
      <dgm:prSet/>
      <dgm:spPr/>
      <dgm:t>
        <a:bodyPr/>
        <a:lstStyle/>
        <a:p>
          <a:r>
            <a:rPr lang="en-US" dirty="0"/>
            <a:t>Empower you to Self-Reflect and Cultivate meaningful connections and relationships</a:t>
          </a:r>
        </a:p>
      </dgm:t>
    </dgm:pt>
    <dgm:pt modelId="{CCAEC47B-8FEA-4818-97BE-07E3B6048168}" type="parTrans" cxnId="{699251F5-555D-4F29-85E2-35A7A698DF86}">
      <dgm:prSet/>
      <dgm:spPr/>
      <dgm:t>
        <a:bodyPr/>
        <a:lstStyle/>
        <a:p>
          <a:endParaRPr lang="en-US"/>
        </a:p>
      </dgm:t>
    </dgm:pt>
    <dgm:pt modelId="{68026D89-AB02-4181-8EB7-6A37345361A4}" type="sibTrans" cxnId="{699251F5-555D-4F29-85E2-35A7A698DF86}">
      <dgm:prSet/>
      <dgm:spPr/>
      <dgm:t>
        <a:bodyPr/>
        <a:lstStyle/>
        <a:p>
          <a:endParaRPr lang="en-US"/>
        </a:p>
      </dgm:t>
    </dgm:pt>
    <dgm:pt modelId="{671F26A5-E332-43FE-AA64-40818401DE4D}" type="pres">
      <dgm:prSet presAssocID="{E18B028F-74B3-4BB4-A00A-F975289FF028}" presName="vert0" presStyleCnt="0">
        <dgm:presLayoutVars>
          <dgm:dir/>
          <dgm:animOne val="branch"/>
          <dgm:animLvl val="lvl"/>
        </dgm:presLayoutVars>
      </dgm:prSet>
      <dgm:spPr/>
    </dgm:pt>
    <dgm:pt modelId="{CE6D5904-779E-495F-B71C-6C7740C8FFF7}" type="pres">
      <dgm:prSet presAssocID="{D636B478-40A9-4B95-BCBA-1A8FA5F2D028}" presName="thickLine" presStyleLbl="alignNode1" presStyleIdx="0" presStyleCnt="6"/>
      <dgm:spPr/>
    </dgm:pt>
    <dgm:pt modelId="{61BD7D91-2D78-4629-976C-B6CEF8B78F20}" type="pres">
      <dgm:prSet presAssocID="{D636B478-40A9-4B95-BCBA-1A8FA5F2D028}" presName="horz1" presStyleCnt="0"/>
      <dgm:spPr/>
    </dgm:pt>
    <dgm:pt modelId="{EBBFE903-A8B8-4761-8B80-15F286F21C96}" type="pres">
      <dgm:prSet presAssocID="{D636B478-40A9-4B95-BCBA-1A8FA5F2D028}" presName="tx1" presStyleLbl="revTx" presStyleIdx="0" presStyleCnt="6"/>
      <dgm:spPr/>
    </dgm:pt>
    <dgm:pt modelId="{2BC6BDD5-9247-49D9-90F9-4CC016245793}" type="pres">
      <dgm:prSet presAssocID="{D636B478-40A9-4B95-BCBA-1A8FA5F2D028}" presName="vert1" presStyleCnt="0"/>
      <dgm:spPr/>
    </dgm:pt>
    <dgm:pt modelId="{8EFF3410-978C-4E9A-9B8A-ECEFC0E3C95A}" type="pres">
      <dgm:prSet presAssocID="{D3D97274-0DB5-4EE4-8043-830C0B230346}" presName="thickLine" presStyleLbl="alignNode1" presStyleIdx="1" presStyleCnt="6"/>
      <dgm:spPr/>
    </dgm:pt>
    <dgm:pt modelId="{6259E92D-81D4-4FF4-8CE1-F90C99139C9F}" type="pres">
      <dgm:prSet presAssocID="{D3D97274-0DB5-4EE4-8043-830C0B230346}" presName="horz1" presStyleCnt="0"/>
      <dgm:spPr/>
    </dgm:pt>
    <dgm:pt modelId="{CB77A145-8E12-4EAA-9000-A306999CA38F}" type="pres">
      <dgm:prSet presAssocID="{D3D97274-0DB5-4EE4-8043-830C0B230346}" presName="tx1" presStyleLbl="revTx" presStyleIdx="1" presStyleCnt="6"/>
      <dgm:spPr/>
    </dgm:pt>
    <dgm:pt modelId="{B76C3E56-BA27-4F0D-8EEB-477EB808860D}" type="pres">
      <dgm:prSet presAssocID="{D3D97274-0DB5-4EE4-8043-830C0B230346}" presName="vert1" presStyleCnt="0"/>
      <dgm:spPr/>
    </dgm:pt>
    <dgm:pt modelId="{37E5F522-7BD3-4068-9194-F450A7ACF72B}" type="pres">
      <dgm:prSet presAssocID="{4F188C0C-AD0D-4613-B190-9254A63C0CA7}" presName="thickLine" presStyleLbl="alignNode1" presStyleIdx="2" presStyleCnt="6"/>
      <dgm:spPr/>
    </dgm:pt>
    <dgm:pt modelId="{89802433-92ED-4ADD-A8C8-6F2355941B6F}" type="pres">
      <dgm:prSet presAssocID="{4F188C0C-AD0D-4613-B190-9254A63C0CA7}" presName="horz1" presStyleCnt="0"/>
      <dgm:spPr/>
    </dgm:pt>
    <dgm:pt modelId="{A81AD4E6-85F8-4888-B64B-D409D4E06260}" type="pres">
      <dgm:prSet presAssocID="{4F188C0C-AD0D-4613-B190-9254A63C0CA7}" presName="tx1" presStyleLbl="revTx" presStyleIdx="2" presStyleCnt="6"/>
      <dgm:spPr/>
    </dgm:pt>
    <dgm:pt modelId="{7B59094A-ADA8-47C2-9197-9C53E1F5C72B}" type="pres">
      <dgm:prSet presAssocID="{4F188C0C-AD0D-4613-B190-9254A63C0CA7}" presName="vert1" presStyleCnt="0"/>
      <dgm:spPr/>
    </dgm:pt>
    <dgm:pt modelId="{14CA630A-7E89-40DE-8782-88546BB2CB64}" type="pres">
      <dgm:prSet presAssocID="{92D02921-D09B-41A6-97D9-CED424910EBC}" presName="thickLine" presStyleLbl="alignNode1" presStyleIdx="3" presStyleCnt="6"/>
      <dgm:spPr/>
    </dgm:pt>
    <dgm:pt modelId="{B722FE06-FB34-4098-880A-D6DF91184D27}" type="pres">
      <dgm:prSet presAssocID="{92D02921-D09B-41A6-97D9-CED424910EBC}" presName="horz1" presStyleCnt="0"/>
      <dgm:spPr/>
    </dgm:pt>
    <dgm:pt modelId="{F7EE40CB-DDB1-4DCB-9095-A72F7BDC0F84}" type="pres">
      <dgm:prSet presAssocID="{92D02921-D09B-41A6-97D9-CED424910EBC}" presName="tx1" presStyleLbl="revTx" presStyleIdx="3" presStyleCnt="6"/>
      <dgm:spPr/>
    </dgm:pt>
    <dgm:pt modelId="{07AB0867-9E2E-4306-B337-A41D391FE42D}" type="pres">
      <dgm:prSet presAssocID="{92D02921-D09B-41A6-97D9-CED424910EBC}" presName="vert1" presStyleCnt="0"/>
      <dgm:spPr/>
    </dgm:pt>
    <dgm:pt modelId="{6C4B7A01-29E6-4211-9292-8A60A9E13B17}" type="pres">
      <dgm:prSet presAssocID="{C47A7C75-5030-4F49-9FA1-C9B252F217D8}" presName="thickLine" presStyleLbl="alignNode1" presStyleIdx="4" presStyleCnt="6"/>
      <dgm:spPr/>
    </dgm:pt>
    <dgm:pt modelId="{42320EF9-9C4C-43D9-9C65-8B2D88B113BC}" type="pres">
      <dgm:prSet presAssocID="{C47A7C75-5030-4F49-9FA1-C9B252F217D8}" presName="horz1" presStyleCnt="0"/>
      <dgm:spPr/>
    </dgm:pt>
    <dgm:pt modelId="{2A2B38C4-C06D-4FF5-A746-053DAF8A7B50}" type="pres">
      <dgm:prSet presAssocID="{C47A7C75-5030-4F49-9FA1-C9B252F217D8}" presName="tx1" presStyleLbl="revTx" presStyleIdx="4" presStyleCnt="6"/>
      <dgm:spPr/>
    </dgm:pt>
    <dgm:pt modelId="{95336DE7-5EEF-4E1C-9036-73AE2109D683}" type="pres">
      <dgm:prSet presAssocID="{C47A7C75-5030-4F49-9FA1-C9B252F217D8}" presName="vert1" presStyleCnt="0"/>
      <dgm:spPr/>
    </dgm:pt>
    <dgm:pt modelId="{E1422F5A-B2D1-42EA-973A-69328598CFB8}" type="pres">
      <dgm:prSet presAssocID="{18101B41-57D7-4C26-8557-6976290D6068}" presName="thickLine" presStyleLbl="alignNode1" presStyleIdx="5" presStyleCnt="6"/>
      <dgm:spPr/>
    </dgm:pt>
    <dgm:pt modelId="{27249B18-22AE-4E5E-9EDA-02669668F289}" type="pres">
      <dgm:prSet presAssocID="{18101B41-57D7-4C26-8557-6976290D6068}" presName="horz1" presStyleCnt="0"/>
      <dgm:spPr/>
    </dgm:pt>
    <dgm:pt modelId="{BB1AEFDE-66FF-4019-BF9A-F1A4ECA1FDCB}" type="pres">
      <dgm:prSet presAssocID="{18101B41-57D7-4C26-8557-6976290D6068}" presName="tx1" presStyleLbl="revTx" presStyleIdx="5" presStyleCnt="6"/>
      <dgm:spPr/>
    </dgm:pt>
    <dgm:pt modelId="{C45F6657-31C7-4DD7-AD25-115E79A1B174}" type="pres">
      <dgm:prSet presAssocID="{18101B41-57D7-4C26-8557-6976290D6068}" presName="vert1" presStyleCnt="0"/>
      <dgm:spPr/>
    </dgm:pt>
  </dgm:ptLst>
  <dgm:cxnLst>
    <dgm:cxn modelId="{B4F17F14-826E-4172-98E0-D8F1E30CB245}" type="presOf" srcId="{92D02921-D09B-41A6-97D9-CED424910EBC}" destId="{F7EE40CB-DDB1-4DCB-9095-A72F7BDC0F84}" srcOrd="0" destOrd="0" presId="urn:microsoft.com/office/officeart/2008/layout/LinedList"/>
    <dgm:cxn modelId="{CE44C42D-2926-4609-90B6-C11C9F3D0482}" srcId="{E18B028F-74B3-4BB4-A00A-F975289FF028}" destId="{D3D97274-0DB5-4EE4-8043-830C0B230346}" srcOrd="1" destOrd="0" parTransId="{CEF4974A-93EA-4231-A70C-1A0D7836F1EC}" sibTransId="{1E1972CC-C0B0-47C6-B5E5-C580E69E90E1}"/>
    <dgm:cxn modelId="{AFA6282F-B760-4D9A-A398-3CBEE3F8824E}" type="presOf" srcId="{D3D97274-0DB5-4EE4-8043-830C0B230346}" destId="{CB77A145-8E12-4EAA-9000-A306999CA38F}" srcOrd="0" destOrd="0" presId="urn:microsoft.com/office/officeart/2008/layout/LinedList"/>
    <dgm:cxn modelId="{75BFC73A-4978-4FDC-A85A-B3A375FE8829}" type="presOf" srcId="{4F188C0C-AD0D-4613-B190-9254A63C0CA7}" destId="{A81AD4E6-85F8-4888-B64B-D409D4E06260}" srcOrd="0" destOrd="0" presId="urn:microsoft.com/office/officeart/2008/layout/LinedList"/>
    <dgm:cxn modelId="{BFCD3765-C0C5-4A20-999B-6577E70F2416}" srcId="{E18B028F-74B3-4BB4-A00A-F975289FF028}" destId="{4F188C0C-AD0D-4613-B190-9254A63C0CA7}" srcOrd="2" destOrd="0" parTransId="{B2A5B969-CC50-4C5B-B63E-E0A268E5AAD7}" sibTransId="{E2A21126-9FF8-4474-ADB2-9EC0F444EC4E}"/>
    <dgm:cxn modelId="{A7125748-76AA-4703-8C03-34B530353828}" srcId="{E18B028F-74B3-4BB4-A00A-F975289FF028}" destId="{92D02921-D09B-41A6-97D9-CED424910EBC}" srcOrd="3" destOrd="0" parTransId="{52679C66-E669-436D-BBA9-996DDBD7A551}" sibTransId="{7C4679C7-C0CF-4DE5-84B3-8158577578CD}"/>
    <dgm:cxn modelId="{755D917C-BFE1-4A21-A00A-AE676DB16AEC}" type="presOf" srcId="{E18B028F-74B3-4BB4-A00A-F975289FF028}" destId="{671F26A5-E332-43FE-AA64-40818401DE4D}" srcOrd="0" destOrd="0" presId="urn:microsoft.com/office/officeart/2008/layout/LinedList"/>
    <dgm:cxn modelId="{4C97D286-AC53-4E95-8CB8-362549273D45}" type="presOf" srcId="{D636B478-40A9-4B95-BCBA-1A8FA5F2D028}" destId="{EBBFE903-A8B8-4761-8B80-15F286F21C96}" srcOrd="0" destOrd="0" presId="urn:microsoft.com/office/officeart/2008/layout/LinedList"/>
    <dgm:cxn modelId="{133D65A0-94A7-43BF-BB41-CFA8E81C1AD1}" type="presOf" srcId="{C47A7C75-5030-4F49-9FA1-C9B252F217D8}" destId="{2A2B38C4-C06D-4FF5-A746-053DAF8A7B50}" srcOrd="0" destOrd="0" presId="urn:microsoft.com/office/officeart/2008/layout/LinedList"/>
    <dgm:cxn modelId="{431757B4-B2F8-48B3-8DA2-8FDC6A200BDD}" type="presOf" srcId="{18101B41-57D7-4C26-8557-6976290D6068}" destId="{BB1AEFDE-66FF-4019-BF9A-F1A4ECA1FDCB}" srcOrd="0" destOrd="0" presId="urn:microsoft.com/office/officeart/2008/layout/LinedList"/>
    <dgm:cxn modelId="{9C8430F5-C576-41CD-A669-E61A2144E4D5}" srcId="{E18B028F-74B3-4BB4-A00A-F975289FF028}" destId="{D636B478-40A9-4B95-BCBA-1A8FA5F2D028}" srcOrd="0" destOrd="0" parTransId="{BBE5D7DF-F919-40CC-9ED6-75909A5E8148}" sibTransId="{25C61722-9021-49F3-AA9C-CBD61304786B}"/>
    <dgm:cxn modelId="{699251F5-555D-4F29-85E2-35A7A698DF86}" srcId="{E18B028F-74B3-4BB4-A00A-F975289FF028}" destId="{18101B41-57D7-4C26-8557-6976290D6068}" srcOrd="5" destOrd="0" parTransId="{CCAEC47B-8FEA-4818-97BE-07E3B6048168}" sibTransId="{68026D89-AB02-4181-8EB7-6A37345361A4}"/>
    <dgm:cxn modelId="{D667E0FB-D420-47F7-A3DB-3935AC7ECD68}" srcId="{E18B028F-74B3-4BB4-A00A-F975289FF028}" destId="{C47A7C75-5030-4F49-9FA1-C9B252F217D8}" srcOrd="4" destOrd="0" parTransId="{CEB15B8B-E6C4-4CAB-B58A-5933DBEF5E2D}" sibTransId="{7598C99F-6FAB-47FE-B877-D4D98B5557A0}"/>
    <dgm:cxn modelId="{A9393126-D5BA-4BC5-AA64-550081D97093}" type="presParOf" srcId="{671F26A5-E332-43FE-AA64-40818401DE4D}" destId="{CE6D5904-779E-495F-B71C-6C7740C8FFF7}" srcOrd="0" destOrd="0" presId="urn:microsoft.com/office/officeart/2008/layout/LinedList"/>
    <dgm:cxn modelId="{2E6FB66E-AE72-4FB9-AB41-21945FC3E68B}" type="presParOf" srcId="{671F26A5-E332-43FE-AA64-40818401DE4D}" destId="{61BD7D91-2D78-4629-976C-B6CEF8B78F20}" srcOrd="1" destOrd="0" presId="urn:microsoft.com/office/officeart/2008/layout/LinedList"/>
    <dgm:cxn modelId="{11BC3287-4D43-48FA-8AAB-3181597AC263}" type="presParOf" srcId="{61BD7D91-2D78-4629-976C-B6CEF8B78F20}" destId="{EBBFE903-A8B8-4761-8B80-15F286F21C96}" srcOrd="0" destOrd="0" presId="urn:microsoft.com/office/officeart/2008/layout/LinedList"/>
    <dgm:cxn modelId="{2DBFED6A-792A-4CD8-8F9B-4494FB8C7F79}" type="presParOf" srcId="{61BD7D91-2D78-4629-976C-B6CEF8B78F20}" destId="{2BC6BDD5-9247-49D9-90F9-4CC016245793}" srcOrd="1" destOrd="0" presId="urn:microsoft.com/office/officeart/2008/layout/LinedList"/>
    <dgm:cxn modelId="{5D83CAA9-223E-4344-A3BB-517417304D15}" type="presParOf" srcId="{671F26A5-E332-43FE-AA64-40818401DE4D}" destId="{8EFF3410-978C-4E9A-9B8A-ECEFC0E3C95A}" srcOrd="2" destOrd="0" presId="urn:microsoft.com/office/officeart/2008/layout/LinedList"/>
    <dgm:cxn modelId="{0054E264-26D1-47D2-BBBA-33BA17143AC0}" type="presParOf" srcId="{671F26A5-E332-43FE-AA64-40818401DE4D}" destId="{6259E92D-81D4-4FF4-8CE1-F90C99139C9F}" srcOrd="3" destOrd="0" presId="urn:microsoft.com/office/officeart/2008/layout/LinedList"/>
    <dgm:cxn modelId="{DDED82CC-41B0-45C5-81B2-5A7E3D686F47}" type="presParOf" srcId="{6259E92D-81D4-4FF4-8CE1-F90C99139C9F}" destId="{CB77A145-8E12-4EAA-9000-A306999CA38F}" srcOrd="0" destOrd="0" presId="urn:microsoft.com/office/officeart/2008/layout/LinedList"/>
    <dgm:cxn modelId="{A64929A4-409F-4F19-AAC4-15619E2F4814}" type="presParOf" srcId="{6259E92D-81D4-4FF4-8CE1-F90C99139C9F}" destId="{B76C3E56-BA27-4F0D-8EEB-477EB808860D}" srcOrd="1" destOrd="0" presId="urn:microsoft.com/office/officeart/2008/layout/LinedList"/>
    <dgm:cxn modelId="{104DF76E-416D-4CBF-9A11-926A0A6A99D6}" type="presParOf" srcId="{671F26A5-E332-43FE-AA64-40818401DE4D}" destId="{37E5F522-7BD3-4068-9194-F450A7ACF72B}" srcOrd="4" destOrd="0" presId="urn:microsoft.com/office/officeart/2008/layout/LinedList"/>
    <dgm:cxn modelId="{14095EA9-0D63-445C-9D94-DF3DBA3027C2}" type="presParOf" srcId="{671F26A5-E332-43FE-AA64-40818401DE4D}" destId="{89802433-92ED-4ADD-A8C8-6F2355941B6F}" srcOrd="5" destOrd="0" presId="urn:microsoft.com/office/officeart/2008/layout/LinedList"/>
    <dgm:cxn modelId="{8D16604F-4C22-4CB7-9B21-A14971E18D70}" type="presParOf" srcId="{89802433-92ED-4ADD-A8C8-6F2355941B6F}" destId="{A81AD4E6-85F8-4888-B64B-D409D4E06260}" srcOrd="0" destOrd="0" presId="urn:microsoft.com/office/officeart/2008/layout/LinedList"/>
    <dgm:cxn modelId="{754FD052-4A0A-4624-93DE-B7F27FC22A34}" type="presParOf" srcId="{89802433-92ED-4ADD-A8C8-6F2355941B6F}" destId="{7B59094A-ADA8-47C2-9197-9C53E1F5C72B}" srcOrd="1" destOrd="0" presId="urn:microsoft.com/office/officeart/2008/layout/LinedList"/>
    <dgm:cxn modelId="{FC9F8B8F-D490-4CBD-9A81-ADDEA054F7F6}" type="presParOf" srcId="{671F26A5-E332-43FE-AA64-40818401DE4D}" destId="{14CA630A-7E89-40DE-8782-88546BB2CB64}" srcOrd="6" destOrd="0" presId="urn:microsoft.com/office/officeart/2008/layout/LinedList"/>
    <dgm:cxn modelId="{BE4A767F-2A80-4ADB-8C09-5EE43A7DC9A8}" type="presParOf" srcId="{671F26A5-E332-43FE-AA64-40818401DE4D}" destId="{B722FE06-FB34-4098-880A-D6DF91184D27}" srcOrd="7" destOrd="0" presId="urn:microsoft.com/office/officeart/2008/layout/LinedList"/>
    <dgm:cxn modelId="{66306D6B-0EDC-4543-A738-42E0CBACE480}" type="presParOf" srcId="{B722FE06-FB34-4098-880A-D6DF91184D27}" destId="{F7EE40CB-DDB1-4DCB-9095-A72F7BDC0F84}" srcOrd="0" destOrd="0" presId="urn:microsoft.com/office/officeart/2008/layout/LinedList"/>
    <dgm:cxn modelId="{DD16FA2C-2665-455B-8089-26C7C355E9F6}" type="presParOf" srcId="{B722FE06-FB34-4098-880A-D6DF91184D27}" destId="{07AB0867-9E2E-4306-B337-A41D391FE42D}" srcOrd="1" destOrd="0" presId="urn:microsoft.com/office/officeart/2008/layout/LinedList"/>
    <dgm:cxn modelId="{E9F15049-F50E-448D-8745-866BE3D9AB8C}" type="presParOf" srcId="{671F26A5-E332-43FE-AA64-40818401DE4D}" destId="{6C4B7A01-29E6-4211-9292-8A60A9E13B17}" srcOrd="8" destOrd="0" presId="urn:microsoft.com/office/officeart/2008/layout/LinedList"/>
    <dgm:cxn modelId="{A1FA188B-3F3B-409F-98BD-14497853AEF1}" type="presParOf" srcId="{671F26A5-E332-43FE-AA64-40818401DE4D}" destId="{42320EF9-9C4C-43D9-9C65-8B2D88B113BC}" srcOrd="9" destOrd="0" presId="urn:microsoft.com/office/officeart/2008/layout/LinedList"/>
    <dgm:cxn modelId="{62B50D4B-C654-429C-98FD-8339BA869425}" type="presParOf" srcId="{42320EF9-9C4C-43D9-9C65-8B2D88B113BC}" destId="{2A2B38C4-C06D-4FF5-A746-053DAF8A7B50}" srcOrd="0" destOrd="0" presId="urn:microsoft.com/office/officeart/2008/layout/LinedList"/>
    <dgm:cxn modelId="{AF64BEA5-36E3-45EB-A8F9-5DDD9FB7280B}" type="presParOf" srcId="{42320EF9-9C4C-43D9-9C65-8B2D88B113BC}" destId="{95336DE7-5EEF-4E1C-9036-73AE2109D683}" srcOrd="1" destOrd="0" presId="urn:microsoft.com/office/officeart/2008/layout/LinedList"/>
    <dgm:cxn modelId="{DF27B272-C412-42BE-B023-441B1B1BEB28}" type="presParOf" srcId="{671F26A5-E332-43FE-AA64-40818401DE4D}" destId="{E1422F5A-B2D1-42EA-973A-69328598CFB8}" srcOrd="10" destOrd="0" presId="urn:microsoft.com/office/officeart/2008/layout/LinedList"/>
    <dgm:cxn modelId="{786B834F-D123-47A6-8938-E8D89BFD58A7}" type="presParOf" srcId="{671F26A5-E332-43FE-AA64-40818401DE4D}" destId="{27249B18-22AE-4E5E-9EDA-02669668F289}" srcOrd="11" destOrd="0" presId="urn:microsoft.com/office/officeart/2008/layout/LinedList"/>
    <dgm:cxn modelId="{AB04442E-FF53-4DFF-86E5-A402FF43D48E}" type="presParOf" srcId="{27249B18-22AE-4E5E-9EDA-02669668F289}" destId="{BB1AEFDE-66FF-4019-BF9A-F1A4ECA1FDCB}" srcOrd="0" destOrd="0" presId="urn:microsoft.com/office/officeart/2008/layout/LinedList"/>
    <dgm:cxn modelId="{42FE7A6A-7595-4B06-9685-FCCA9D2B8F06}" type="presParOf" srcId="{27249B18-22AE-4E5E-9EDA-02669668F289}" destId="{C45F6657-31C7-4DD7-AD25-115E79A1B1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D5904-779E-495F-B71C-6C7740C8FFF7}">
      <dsp:nvSpPr>
        <dsp:cNvPr id="0" name=""/>
        <dsp:cNvSpPr/>
      </dsp:nvSpPr>
      <dsp:spPr>
        <a:xfrm>
          <a:off x="0" y="1900"/>
          <a:ext cx="105386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FE903-A8B8-4761-8B80-15F286F21C96}">
      <dsp:nvSpPr>
        <dsp:cNvPr id="0" name=""/>
        <dsp:cNvSpPr/>
      </dsp:nvSpPr>
      <dsp:spPr>
        <a:xfrm>
          <a:off x="0" y="1900"/>
          <a:ext cx="10538691" cy="647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HAVE THE HARD CONVERSATION WITH YOURSELF</a:t>
          </a:r>
        </a:p>
      </dsp:txBody>
      <dsp:txXfrm>
        <a:off x="0" y="1900"/>
        <a:ext cx="10538691" cy="647948"/>
      </dsp:txXfrm>
    </dsp:sp>
    <dsp:sp modelId="{8EFF3410-978C-4E9A-9B8A-ECEFC0E3C95A}">
      <dsp:nvSpPr>
        <dsp:cNvPr id="0" name=""/>
        <dsp:cNvSpPr/>
      </dsp:nvSpPr>
      <dsp:spPr>
        <a:xfrm>
          <a:off x="0" y="649848"/>
          <a:ext cx="105386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7A145-8E12-4EAA-9000-A306999CA38F}">
      <dsp:nvSpPr>
        <dsp:cNvPr id="0" name=""/>
        <dsp:cNvSpPr/>
      </dsp:nvSpPr>
      <dsp:spPr>
        <a:xfrm>
          <a:off x="0" y="649848"/>
          <a:ext cx="10538691" cy="647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HOW DO YOU THINK</a:t>
          </a:r>
        </a:p>
      </dsp:txBody>
      <dsp:txXfrm>
        <a:off x="0" y="649848"/>
        <a:ext cx="10538691" cy="647948"/>
      </dsp:txXfrm>
    </dsp:sp>
    <dsp:sp modelId="{37E5F522-7BD3-4068-9194-F450A7ACF72B}">
      <dsp:nvSpPr>
        <dsp:cNvPr id="0" name=""/>
        <dsp:cNvSpPr/>
      </dsp:nvSpPr>
      <dsp:spPr>
        <a:xfrm>
          <a:off x="0" y="1297797"/>
          <a:ext cx="105386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AD4E6-85F8-4888-B64B-D409D4E06260}">
      <dsp:nvSpPr>
        <dsp:cNvPr id="0" name=""/>
        <dsp:cNvSpPr/>
      </dsp:nvSpPr>
      <dsp:spPr>
        <a:xfrm>
          <a:off x="0" y="1297797"/>
          <a:ext cx="10538691" cy="647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IDENTIFY YOUR LEVEL OF ENGAGEMENT</a:t>
          </a:r>
        </a:p>
      </dsp:txBody>
      <dsp:txXfrm>
        <a:off x="0" y="1297797"/>
        <a:ext cx="10538691" cy="647948"/>
      </dsp:txXfrm>
    </dsp:sp>
    <dsp:sp modelId="{14CA630A-7E89-40DE-8782-88546BB2CB64}">
      <dsp:nvSpPr>
        <dsp:cNvPr id="0" name=""/>
        <dsp:cNvSpPr/>
      </dsp:nvSpPr>
      <dsp:spPr>
        <a:xfrm>
          <a:off x="0" y="1945746"/>
          <a:ext cx="105386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E40CB-DDB1-4DCB-9095-A72F7BDC0F84}">
      <dsp:nvSpPr>
        <dsp:cNvPr id="0" name=""/>
        <dsp:cNvSpPr/>
      </dsp:nvSpPr>
      <dsp:spPr>
        <a:xfrm>
          <a:off x="0" y="1945746"/>
          <a:ext cx="10538691" cy="647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RELATIONSHIP BUILDING STRATEGIES</a:t>
          </a:r>
        </a:p>
      </dsp:txBody>
      <dsp:txXfrm>
        <a:off x="0" y="1945746"/>
        <a:ext cx="10538691" cy="647948"/>
      </dsp:txXfrm>
    </dsp:sp>
    <dsp:sp modelId="{6C4B7A01-29E6-4211-9292-8A60A9E13B17}">
      <dsp:nvSpPr>
        <dsp:cNvPr id="0" name=""/>
        <dsp:cNvSpPr/>
      </dsp:nvSpPr>
      <dsp:spPr>
        <a:xfrm>
          <a:off x="0" y="2593694"/>
          <a:ext cx="105386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B38C4-C06D-4FF5-A746-053DAF8A7B50}">
      <dsp:nvSpPr>
        <dsp:cNvPr id="0" name=""/>
        <dsp:cNvSpPr/>
      </dsp:nvSpPr>
      <dsp:spPr>
        <a:xfrm>
          <a:off x="0" y="2593694"/>
          <a:ext cx="10538691" cy="647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It all starts with </a:t>
          </a:r>
          <a:r>
            <a:rPr lang="en-US" sz="2200" b="1" kern="1200" dirty="0"/>
            <a:t>“YOU” as the leader </a:t>
          </a:r>
          <a:r>
            <a:rPr lang="en-US" sz="2200" kern="1200" dirty="0"/>
            <a:t>[its not about the other person]</a:t>
          </a:r>
        </a:p>
      </dsp:txBody>
      <dsp:txXfrm>
        <a:off x="0" y="2593694"/>
        <a:ext cx="10538691" cy="647948"/>
      </dsp:txXfrm>
    </dsp:sp>
    <dsp:sp modelId="{E1422F5A-B2D1-42EA-973A-69328598CFB8}">
      <dsp:nvSpPr>
        <dsp:cNvPr id="0" name=""/>
        <dsp:cNvSpPr/>
      </dsp:nvSpPr>
      <dsp:spPr>
        <a:xfrm>
          <a:off x="0" y="3241643"/>
          <a:ext cx="105386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AEFDE-66FF-4019-BF9A-F1A4ECA1FDCB}">
      <dsp:nvSpPr>
        <dsp:cNvPr id="0" name=""/>
        <dsp:cNvSpPr/>
      </dsp:nvSpPr>
      <dsp:spPr>
        <a:xfrm>
          <a:off x="0" y="3241643"/>
          <a:ext cx="10538691" cy="647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Empower you to Self-Reflect and Cultivate meaningful connections and relationships</a:t>
          </a:r>
        </a:p>
      </dsp:txBody>
      <dsp:txXfrm>
        <a:off x="0" y="3241643"/>
        <a:ext cx="10538691" cy="647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1B5D1-3F9E-4297-BC94-91428BE763D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11948-16A4-4DD0-B2BF-789E066A1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11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7" name="Google Shape;2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5" name="Google Shape;35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8" name="Google Shape;378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8" name="Google Shape;388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oster of a fruit with a sparkler&#10;&#10;Description automatically generated">
            <a:extLst>
              <a:ext uri="{FF2B5EF4-FFF2-40B4-BE49-F238E27FC236}">
                <a16:creationId xmlns:a16="http://schemas.microsoft.com/office/drawing/2014/main" id="{3870CBAB-7D83-737B-5A7E-BE5C0C176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883"/>
            <a:ext cx="4434953" cy="4259323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508CD73-F470-3607-FE31-93AFB5AA77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76" y="2510900"/>
            <a:ext cx="649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5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54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9268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26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35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96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79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2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3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8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8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7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0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0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E55D-B865-47BB-AF48-A3029B548F3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3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BC8A045-7FF0-474D-80A0-019921E09B7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oster of a fruit with a sparkler&#10;&#10;Description automatically generated">
            <a:extLst>
              <a:ext uri="{FF2B5EF4-FFF2-40B4-BE49-F238E27FC236}">
                <a16:creationId xmlns:a16="http://schemas.microsoft.com/office/drawing/2014/main" id="{DDB35ADF-14AE-E711-BA5E-C698B873A46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9" y="360850"/>
            <a:ext cx="1223211" cy="12192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  <a:scene3d>
            <a:camera prst="perspectiveHeroicExtremeRightFacing"/>
            <a:lightRig rig="threePt" dir="t"/>
          </a:scene3d>
        </p:spPr>
      </p:pic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CD271921-55EA-0868-7085-0E92C93A6001}"/>
              </a:ext>
            </a:extLst>
          </p:cNvPr>
          <p:cNvSpPr txBox="1">
            <a:spLocks/>
          </p:cNvSpPr>
          <p:nvPr userDrawn="1"/>
        </p:nvSpPr>
        <p:spPr>
          <a:xfrm>
            <a:off x="226142" y="6241808"/>
            <a:ext cx="11729884" cy="4546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SNA-VA25 | School Nutrition Association | Hampton, Virginia</a:t>
            </a:r>
          </a:p>
        </p:txBody>
      </p:sp>
    </p:spTree>
    <p:extLst>
      <p:ext uri="{BB962C8B-B14F-4D97-AF65-F5344CB8AC3E}">
        <p14:creationId xmlns:p14="http://schemas.microsoft.com/office/powerpoint/2010/main" val="3496075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58728E-2B10-194E-51E5-7391DE0F5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836" y="212651"/>
            <a:ext cx="2445490" cy="2445490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rgbClr val="000000"/>
            </a:outerShdw>
            <a:reflection stA="0" endPos="63000" dist="50800" dir="5400000" sy="-100000" algn="bl" rotWithShape="0"/>
            <a:softEdge rad="4064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8263321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 txBox="1">
            <a:spLocks noGrp="1"/>
          </p:cNvSpPr>
          <p:nvPr>
            <p:ph type="title"/>
          </p:nvPr>
        </p:nvSpPr>
        <p:spPr>
          <a:xfrm>
            <a:off x="1686138" y="560282"/>
            <a:ext cx="4180958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5C0A55"/>
              </a:buClr>
              <a:buSzPts val="7200"/>
            </a:pPr>
            <a:r>
              <a:rPr lang="en-US" sz="48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Human Nature</a:t>
            </a:r>
            <a:endParaRPr sz="13267" dirty="0">
              <a:solidFill>
                <a:srgbClr val="FFC000"/>
              </a:solidFill>
            </a:endParaRPr>
          </a:p>
        </p:txBody>
      </p:sp>
      <p:pic>
        <p:nvPicPr>
          <p:cNvPr id="179" name="Google Shape;179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155676" y="308709"/>
            <a:ext cx="4638764" cy="5344841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sp>
        <p:nvSpPr>
          <p:cNvPr id="180" name="Google Shape;180;p11"/>
          <p:cNvSpPr/>
          <p:nvPr/>
        </p:nvSpPr>
        <p:spPr>
          <a:xfrm>
            <a:off x="627018" y="1879600"/>
            <a:ext cx="6299199" cy="357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5C0A55"/>
              </a:buClr>
              <a:buSzPts val="3200"/>
            </a:pP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1" name="Google Shape;181;p11"/>
          <p:cNvGrpSpPr/>
          <p:nvPr/>
        </p:nvGrpSpPr>
        <p:grpSpPr>
          <a:xfrm>
            <a:off x="627018" y="1780657"/>
            <a:ext cx="2089924" cy="89799"/>
            <a:chOff x="0" y="-47625"/>
            <a:chExt cx="18515177" cy="795551"/>
          </a:xfrm>
        </p:grpSpPr>
        <p:sp>
          <p:nvSpPr>
            <p:cNvPr id="182" name="Google Shape;182;p11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11"/>
          <p:cNvSpPr/>
          <p:nvPr/>
        </p:nvSpPr>
        <p:spPr>
          <a:xfrm>
            <a:off x="508000" y="2653969"/>
            <a:ext cx="6096000" cy="22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Physiological: Basic needs to exist</a:t>
            </a:r>
            <a:endParaRPr sz="1200" dirty="0">
              <a:solidFill>
                <a:srgbClr val="FFC000"/>
              </a:solidFill>
            </a:endParaRPr>
          </a:p>
          <a:p>
            <a:endParaRPr sz="160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6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Safety: Protection from the risk of danger or to infiltrate barriers </a:t>
            </a:r>
            <a:endParaRPr sz="1200" dirty="0">
              <a:solidFill>
                <a:srgbClr val="FFC000"/>
              </a:solidFill>
            </a:endParaRPr>
          </a:p>
          <a:p>
            <a:endParaRPr sz="160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6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Social: Interaction outside of self and focus redirected to others</a:t>
            </a:r>
            <a:endParaRPr sz="1200" dirty="0">
              <a:solidFill>
                <a:srgbClr val="FFC000"/>
              </a:solidFill>
            </a:endParaRPr>
          </a:p>
          <a:p>
            <a:endParaRPr sz="160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6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Esteem: Self-worth and value</a:t>
            </a:r>
            <a:endParaRPr sz="1200" dirty="0">
              <a:solidFill>
                <a:srgbClr val="FFC000"/>
              </a:solidFill>
            </a:endParaRPr>
          </a:p>
          <a:p>
            <a:endParaRPr sz="160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6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Self-Actualization: Potential realized. Able to influence others</a:t>
            </a:r>
            <a:endParaRPr sz="1200" dirty="0">
              <a:solidFill>
                <a:srgbClr val="FFC000"/>
              </a:solidFill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8160589" y="5671753"/>
            <a:ext cx="1880558" cy="36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Maslow, 1943</a:t>
            </a:r>
            <a:endParaRPr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/>
          <p:cNvSpPr txBox="1">
            <a:spLocks noGrp="1"/>
          </p:cNvSpPr>
          <p:nvPr>
            <p:ph type="title"/>
          </p:nvPr>
        </p:nvSpPr>
        <p:spPr>
          <a:xfrm>
            <a:off x="1745244" y="584200"/>
            <a:ext cx="4032102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5C0A55"/>
              </a:buClr>
              <a:buSzPts val="7200"/>
            </a:pPr>
            <a:r>
              <a:rPr lang="en-US" sz="4800" b="1" dirty="0">
                <a:solidFill>
                  <a:srgbClr val="5C0A5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Self Reflection</a:t>
            </a:r>
            <a:endParaRPr sz="13267" dirty="0"/>
          </a:p>
        </p:txBody>
      </p:sp>
      <p:pic>
        <p:nvPicPr>
          <p:cNvPr id="192" name="Google Shape;192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77346" y="1829678"/>
            <a:ext cx="4722777" cy="319864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2"/>
          <p:cNvSpPr/>
          <p:nvPr/>
        </p:nvSpPr>
        <p:spPr>
          <a:xfrm>
            <a:off x="609601" y="1836955"/>
            <a:ext cx="6299199" cy="357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5C0A55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500"/>
              </a:spcBef>
              <a:buClr>
                <a:srgbClr val="5C0A55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500"/>
              </a:spcBef>
              <a:buClr>
                <a:srgbClr val="5C0A55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500"/>
              </a:spcBef>
              <a:buClr>
                <a:srgbClr val="5C0A55"/>
              </a:buClr>
              <a:buSzPts val="4800"/>
            </a:pPr>
            <a:r>
              <a:rPr lang="en-US" sz="3200" dirty="0">
                <a:solidFill>
                  <a:srgbClr val="00814B"/>
                </a:solidFill>
                <a:latin typeface="Arial"/>
                <a:ea typeface="Arial"/>
                <a:cs typeface="Arial"/>
                <a:sym typeface="Arial"/>
              </a:rPr>
              <a:t>What is Self Reflection?</a:t>
            </a:r>
            <a:endParaRPr sz="3200" dirty="0">
              <a:solidFill>
                <a:srgbClr val="0081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3136" lvl="1" indent="-52919">
              <a:spcBef>
                <a:spcPts val="250"/>
              </a:spcBef>
              <a:buClr>
                <a:srgbClr val="2F5597"/>
              </a:buClr>
              <a:buSzPts val="2400"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" name="Google Shape;194;p12"/>
          <p:cNvGrpSpPr/>
          <p:nvPr/>
        </p:nvGrpSpPr>
        <p:grpSpPr>
          <a:xfrm>
            <a:off x="609601" y="1814106"/>
            <a:ext cx="2089924" cy="89799"/>
            <a:chOff x="0" y="-47625"/>
            <a:chExt cx="18515177" cy="795551"/>
          </a:xfrm>
        </p:grpSpPr>
        <p:sp>
          <p:nvSpPr>
            <p:cNvPr id="195" name="Google Shape;195;p12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2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 txBox="1">
            <a:spLocks noGrp="1"/>
          </p:cNvSpPr>
          <p:nvPr>
            <p:ph type="title"/>
          </p:nvPr>
        </p:nvSpPr>
        <p:spPr>
          <a:xfrm>
            <a:off x="1654562" y="584200"/>
            <a:ext cx="6179879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 fontScale="90000"/>
          </a:bodyPr>
          <a:lstStyle/>
          <a:p>
            <a:pPr algn="l">
              <a:spcBef>
                <a:spcPts val="0"/>
              </a:spcBef>
              <a:buClr>
                <a:srgbClr val="5C0A55"/>
              </a:buClr>
              <a:buSzPct val="100000"/>
            </a:pPr>
            <a:r>
              <a:rPr lang="en-US" sz="48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Activity of Engagement</a:t>
            </a:r>
            <a:br>
              <a:rPr lang="en-US" sz="48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48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***Selfie Time***</a:t>
            </a:r>
            <a:endParaRPr sz="13267" dirty="0">
              <a:solidFill>
                <a:srgbClr val="FFC000"/>
              </a:solidFill>
            </a:endParaRPr>
          </a:p>
        </p:txBody>
      </p:sp>
      <p:pic>
        <p:nvPicPr>
          <p:cNvPr id="203" name="Google Shape;203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39155" y="1942844"/>
            <a:ext cx="4774125" cy="327536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isometricOffAxis2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04" name="Google Shape;204;p13"/>
          <p:cNvSpPr/>
          <p:nvPr/>
        </p:nvSpPr>
        <p:spPr>
          <a:xfrm>
            <a:off x="609601" y="1836955"/>
            <a:ext cx="6299199" cy="406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114306" algn="ctr">
              <a:buClr>
                <a:srgbClr val="5C0A55"/>
              </a:buClr>
              <a:buSzPts val="36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6" algn="ctr">
              <a:spcBef>
                <a:spcPts val="500"/>
              </a:spcBef>
              <a:buClr>
                <a:srgbClr val="5C0A55"/>
              </a:buClr>
              <a:buSzPts val="36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6" indent="-152408" algn="ctr">
              <a:spcBef>
                <a:spcPts val="500"/>
              </a:spcBef>
              <a:buClr>
                <a:srgbClr val="5C0A55"/>
              </a:buClr>
              <a:buSzPts val="3600"/>
              <a:buFont typeface="Arial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Look at yourself in the mirror…</a:t>
            </a:r>
            <a:endParaRPr sz="1200" dirty="0">
              <a:solidFill>
                <a:srgbClr val="FFC000"/>
              </a:solidFill>
            </a:endParaRPr>
          </a:p>
          <a:p>
            <a:pPr marL="114306" algn="ctr">
              <a:spcBef>
                <a:spcPts val="500"/>
              </a:spcBef>
              <a:buClr>
                <a:srgbClr val="5C0A55"/>
              </a:buClr>
              <a:buSzPts val="3600"/>
            </a:pPr>
            <a:endParaRPr sz="360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5C0A55"/>
              </a:buClr>
              <a:buSzPts val="3200"/>
              <a:buNone/>
            </a:pPr>
            <a:r>
              <a:rPr lang="en-US" sz="2400" b="1" dirty="0">
                <a:solidFill>
                  <a:srgbClr val="FFC000"/>
                </a:solidFill>
              </a:rPr>
              <a:t>What words describe current characteristics, emotions and thoughts “baggage” you bring into relationships at work?</a:t>
            </a:r>
            <a:endParaRPr lang="en-US" sz="2400" dirty="0">
              <a:solidFill>
                <a:srgbClr val="FFC000"/>
              </a:solidFill>
            </a:endParaRPr>
          </a:p>
          <a:p>
            <a:pPr marL="0" indent="0" algn="ctr">
              <a:spcBef>
                <a:spcPts val="427"/>
              </a:spcBef>
              <a:spcAft>
                <a:spcPts val="0"/>
              </a:spcAft>
              <a:buClr>
                <a:srgbClr val="5C0A55"/>
              </a:buClr>
              <a:buSzPts val="3200"/>
              <a:buNone/>
            </a:pPr>
            <a:r>
              <a:rPr lang="en-US" sz="2400" b="1" dirty="0">
                <a:solidFill>
                  <a:srgbClr val="FFC000"/>
                </a:solidFill>
              </a:rPr>
              <a:t>*Industry Partners, Clients, Superiors and Direct Reports*</a:t>
            </a:r>
            <a:endParaRPr lang="en-US" sz="2400" dirty="0">
              <a:solidFill>
                <a:srgbClr val="FFC000"/>
              </a:solidFill>
            </a:endParaRPr>
          </a:p>
          <a:p>
            <a:pPr marL="228611" lvl="1">
              <a:spcBef>
                <a:spcPts val="250"/>
              </a:spcBef>
              <a:buClr>
                <a:srgbClr val="2F5597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3136" lvl="1" indent="-52919">
              <a:spcBef>
                <a:spcPts val="250"/>
              </a:spcBef>
              <a:buClr>
                <a:srgbClr val="2F5597"/>
              </a:buClr>
              <a:buSzPts val="2400"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5" name="Google Shape;205;p13"/>
          <p:cNvGrpSpPr/>
          <p:nvPr/>
        </p:nvGrpSpPr>
        <p:grpSpPr>
          <a:xfrm>
            <a:off x="609601" y="1853045"/>
            <a:ext cx="2089924" cy="89799"/>
            <a:chOff x="0" y="-47625"/>
            <a:chExt cx="18515177" cy="795551"/>
          </a:xfrm>
        </p:grpSpPr>
        <p:sp>
          <p:nvSpPr>
            <p:cNvPr id="206" name="Google Shape;206;p13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3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>
            <a:spLocks noGrp="1"/>
          </p:cNvSpPr>
          <p:nvPr>
            <p:ph type="title"/>
          </p:nvPr>
        </p:nvSpPr>
        <p:spPr>
          <a:xfrm>
            <a:off x="586509" y="939800"/>
            <a:ext cx="10538691" cy="76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Characteristics</a:t>
            </a:r>
            <a:endParaRPr dirty="0"/>
          </a:p>
        </p:txBody>
      </p:sp>
      <p:sp>
        <p:nvSpPr>
          <p:cNvPr id="260" name="Google Shape;260;p21"/>
          <p:cNvSpPr txBox="1"/>
          <p:nvPr/>
        </p:nvSpPr>
        <p:spPr>
          <a:xfrm>
            <a:off x="586509" y="1861491"/>
            <a:ext cx="2894642" cy="389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/>
          </a:bodyPr>
          <a:lstStyle/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Disappointment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Fear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Resentment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Anger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Distrust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Trauma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Disloyalty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Past Hurts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Unresolved Issues</a:t>
            </a:r>
            <a:endParaRPr sz="1200" dirty="0">
              <a:solidFill>
                <a:srgbClr val="FFC000"/>
              </a:solidFill>
            </a:endParaRPr>
          </a:p>
          <a:p>
            <a:pPr>
              <a:spcBef>
                <a:spcPts val="427"/>
              </a:spcBef>
              <a:buClr>
                <a:schemeClr val="dk1"/>
              </a:buClr>
              <a:buSzPts val="3200"/>
            </a:pPr>
            <a:endParaRPr sz="2133" dirty="0">
              <a:solidFill>
                <a:srgbClr val="FFC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spcBef>
                <a:spcPts val="427"/>
              </a:spcBef>
              <a:buClr>
                <a:schemeClr val="dk1"/>
              </a:buClr>
              <a:buSzPts val="3200"/>
            </a:pPr>
            <a:endParaRPr sz="2133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1" name="Google Shape;261;p21"/>
          <p:cNvSpPr txBox="1"/>
          <p:nvPr/>
        </p:nvSpPr>
        <p:spPr>
          <a:xfrm>
            <a:off x="8710851" y="1838008"/>
            <a:ext cx="3182188" cy="389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/>
          </a:bodyPr>
          <a:lstStyle/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Joy</a:t>
            </a:r>
          </a:p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sym typeface="Quattrocento Sans"/>
              </a:rPr>
              <a:t>Love</a:t>
            </a:r>
          </a:p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sym typeface="Quattrocento Sans"/>
              </a:rPr>
              <a:t>Peace</a:t>
            </a:r>
          </a:p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sym typeface="Quattrocento Sans"/>
              </a:rPr>
              <a:t>Compassion</a:t>
            </a:r>
          </a:p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sym typeface="Quattrocento Sans"/>
              </a:rPr>
              <a:t>Save the World</a:t>
            </a:r>
          </a:p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sym typeface="Quattrocento Sans"/>
              </a:rPr>
              <a:t>Empathy</a:t>
            </a:r>
          </a:p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sym typeface="Quattrocento Sans"/>
              </a:rPr>
              <a:t>Sympathy</a:t>
            </a:r>
          </a:p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sym typeface="Quattrocento Sans"/>
              </a:rPr>
              <a:t>Long Suffering</a:t>
            </a:r>
          </a:p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sym typeface="Quattrocento Sans"/>
              </a:rPr>
              <a:t>Open-Mindedness</a:t>
            </a:r>
          </a:p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sym typeface="Quattrocento Sans"/>
              </a:rPr>
              <a:t>Caring</a:t>
            </a:r>
          </a:p>
          <a:p>
            <a:pPr algn="ctr">
              <a:buClr>
                <a:srgbClr val="5C0A55"/>
              </a:buClr>
              <a:buSzPts val="3200"/>
            </a:pP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chemeClr val="dk1"/>
              </a:buClr>
              <a:buSzPts val="3200"/>
            </a:pPr>
            <a:endParaRPr sz="2133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algn="ctr">
              <a:spcBef>
                <a:spcPts val="427"/>
              </a:spcBef>
              <a:buClr>
                <a:schemeClr val="dk1"/>
              </a:buClr>
              <a:buSzPts val="3200"/>
            </a:pPr>
            <a:endParaRPr sz="2133" b="1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spcBef>
                <a:spcPts val="427"/>
              </a:spcBef>
              <a:buClr>
                <a:schemeClr val="dk1"/>
              </a:buClr>
              <a:buSzPts val="3200"/>
            </a:pPr>
            <a:endParaRPr sz="2133" b="1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" name="Google Shape;261;p21">
            <a:extLst>
              <a:ext uri="{FF2B5EF4-FFF2-40B4-BE49-F238E27FC236}">
                <a16:creationId xmlns:a16="http://schemas.microsoft.com/office/drawing/2014/main" id="{CF03F943-82AF-1531-583F-585E4C63D6ED}"/>
              </a:ext>
            </a:extLst>
          </p:cNvPr>
          <p:cNvSpPr txBox="1"/>
          <p:nvPr/>
        </p:nvSpPr>
        <p:spPr>
          <a:xfrm>
            <a:off x="4264760" y="1861491"/>
            <a:ext cx="3182188" cy="389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/>
          </a:bodyPr>
          <a:lstStyle/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Triggers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Insecure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Disengaged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Not valued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Self Preservation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Your story only matters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Lack of Emotional Intelligence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Resistance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spcBef>
                <a:spcPts val="427"/>
              </a:spcBef>
              <a:buClr>
                <a:schemeClr val="dk1"/>
              </a:buClr>
              <a:buSzPts val="3200"/>
            </a:pPr>
            <a:endParaRPr sz="2133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algn="ctr">
              <a:spcBef>
                <a:spcPts val="427"/>
              </a:spcBef>
              <a:buClr>
                <a:schemeClr val="dk1"/>
              </a:buClr>
              <a:buSzPts val="3200"/>
            </a:pPr>
            <a:endParaRPr sz="2133" b="1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spcBef>
                <a:spcPts val="427"/>
              </a:spcBef>
              <a:buClr>
                <a:schemeClr val="dk1"/>
              </a:buClr>
              <a:buSzPts val="3200"/>
            </a:pPr>
            <a:endParaRPr sz="2133" b="1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 txBox="1">
            <a:spLocks noGrp="1"/>
          </p:cNvSpPr>
          <p:nvPr>
            <p:ph type="title"/>
          </p:nvPr>
        </p:nvSpPr>
        <p:spPr>
          <a:xfrm>
            <a:off x="1753781" y="581605"/>
            <a:ext cx="4010837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5C0A55"/>
              </a:buClr>
              <a:buSzPts val="7200"/>
            </a:pPr>
            <a:r>
              <a:rPr lang="en-US" sz="4800" b="1" dirty="0">
                <a:solidFill>
                  <a:srgbClr val="5C0A5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Self Reflection</a:t>
            </a:r>
            <a:endParaRPr sz="13267" dirty="0"/>
          </a:p>
        </p:txBody>
      </p:sp>
      <p:sp>
        <p:nvSpPr>
          <p:cNvPr id="214" name="Google Shape;214;p14"/>
          <p:cNvSpPr/>
          <p:nvPr/>
        </p:nvSpPr>
        <p:spPr>
          <a:xfrm>
            <a:off x="609601" y="1836955"/>
            <a:ext cx="6299199" cy="357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5C0A55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6" indent="-203210">
              <a:spcBef>
                <a:spcPts val="500"/>
              </a:spcBef>
              <a:buClr>
                <a:srgbClr val="5C0A55"/>
              </a:buClr>
              <a:buSzPts val="4800"/>
              <a:buFont typeface="Arial"/>
              <a:buChar char="•"/>
            </a:pPr>
            <a:r>
              <a:rPr lang="en-US" sz="32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Does the perception you have about yourself align with reality? </a:t>
            </a:r>
            <a:endParaRPr sz="1200" dirty="0">
              <a:solidFill>
                <a:srgbClr val="FFC000"/>
              </a:solidFill>
            </a:endParaRPr>
          </a:p>
          <a:p>
            <a:pPr marL="114306">
              <a:spcBef>
                <a:spcPts val="500"/>
              </a:spcBef>
              <a:buClr>
                <a:srgbClr val="5C0A55"/>
              </a:buClr>
              <a:buSzPts val="4800"/>
            </a:pPr>
            <a:endParaRPr sz="320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6" indent="-203210">
              <a:spcBef>
                <a:spcPts val="500"/>
              </a:spcBef>
              <a:buClr>
                <a:srgbClr val="5C0A55"/>
              </a:buClr>
              <a:buSzPts val="4800"/>
              <a:buFont typeface="Arial"/>
              <a:buChar char="•"/>
            </a:pPr>
            <a:r>
              <a:rPr lang="en-US" sz="32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Will your perception align and agree with what others say about you?</a:t>
            </a:r>
            <a:endParaRPr sz="1200" dirty="0">
              <a:solidFill>
                <a:srgbClr val="FFC000"/>
              </a:solidFill>
            </a:endParaRPr>
          </a:p>
          <a:p>
            <a:pPr marL="383136" lvl="1" indent="-52919">
              <a:spcBef>
                <a:spcPts val="250"/>
              </a:spcBef>
              <a:buClr>
                <a:srgbClr val="2F5597"/>
              </a:buClr>
              <a:buSzPts val="2400"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14"/>
          <p:cNvGrpSpPr/>
          <p:nvPr/>
        </p:nvGrpSpPr>
        <p:grpSpPr>
          <a:xfrm>
            <a:off x="609601" y="1843458"/>
            <a:ext cx="2089924" cy="89799"/>
            <a:chOff x="0" y="-47625"/>
            <a:chExt cx="18515177" cy="795551"/>
          </a:xfrm>
        </p:grpSpPr>
        <p:sp>
          <p:nvSpPr>
            <p:cNvPr id="216" name="Google Shape;216;p14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8" name="Google Shape;218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05165" y="1672335"/>
            <a:ext cx="3877234" cy="3902484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"/>
          <p:cNvSpPr txBox="1">
            <a:spLocks noGrp="1"/>
          </p:cNvSpPr>
          <p:nvPr>
            <p:ph type="title"/>
          </p:nvPr>
        </p:nvSpPr>
        <p:spPr>
          <a:xfrm>
            <a:off x="1881052" y="2997200"/>
            <a:ext cx="8429897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5400"/>
            </a:pPr>
            <a:r>
              <a:rPr lang="en-US" sz="3600"/>
              <a:t>Acknowledge and confront influences that have shaped and guided the way you “show up in” and “approach” relationships </a:t>
            </a:r>
            <a:br>
              <a:rPr lang="en-US" sz="3600"/>
            </a:br>
            <a:br>
              <a:rPr lang="en-US" sz="3600"/>
            </a:br>
            <a:r>
              <a:rPr lang="en-US" sz="4400"/>
              <a:t>[Share Out]</a:t>
            </a:r>
            <a:endParaRPr sz="8267"/>
          </a:p>
        </p:txBody>
      </p:sp>
      <p:sp>
        <p:nvSpPr>
          <p:cNvPr id="308" name="Google Shape;308;p27"/>
          <p:cNvSpPr/>
          <p:nvPr/>
        </p:nvSpPr>
        <p:spPr>
          <a:xfrm>
            <a:off x="609601" y="1836955"/>
            <a:ext cx="6299199" cy="357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algn="ctr">
              <a:buClr>
                <a:srgbClr val="5C0A55"/>
              </a:buClr>
              <a:buSzPts val="3200"/>
            </a:pP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  <a:p>
            <a:pPr algn="ctr">
              <a:spcBef>
                <a:spcPts val="500"/>
              </a:spcBef>
              <a:buClr>
                <a:srgbClr val="5C0A55"/>
              </a:buClr>
              <a:buSzPts val="3200"/>
            </a:pPr>
            <a:endParaRPr sz="21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500"/>
              </a:spcBef>
              <a:buClr>
                <a:srgbClr val="5C0A55"/>
              </a:buClr>
              <a:buSzPts val="3200"/>
            </a:pPr>
            <a:endParaRPr sz="21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3136" lvl="1" indent="-52919">
              <a:spcBef>
                <a:spcPts val="250"/>
              </a:spcBef>
              <a:buClr>
                <a:srgbClr val="2F5597"/>
              </a:buClr>
              <a:buSzPts val="2400"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7"/>
          <p:cNvSpPr txBox="1"/>
          <p:nvPr/>
        </p:nvSpPr>
        <p:spPr>
          <a:xfrm>
            <a:off x="609600" y="1695765"/>
            <a:ext cx="2089924" cy="89799"/>
          </a:xfrm>
          <a:prstGeom prst="rect">
            <a:avLst/>
          </a:prstGeom>
          <a:solidFill>
            <a:srgbClr val="00814B"/>
          </a:solidFill>
          <a:ln>
            <a:noFill/>
          </a:ln>
        </p:spPr>
        <p:txBody>
          <a:bodyPr spcFirstLastPara="1" wrap="square" lIns="33867" tIns="33867" rIns="33867" bIns="33867" anchor="ctr" anchorCtr="0">
            <a:noAutofit/>
          </a:bodyPr>
          <a:lstStyle/>
          <a:p>
            <a:pPr algn="ctr">
              <a:lnSpc>
                <a:spcPct val="124388"/>
              </a:lnSpc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8"/>
          <p:cNvSpPr txBox="1">
            <a:spLocks noGrp="1"/>
          </p:cNvSpPr>
          <p:nvPr>
            <p:ph type="title"/>
          </p:nvPr>
        </p:nvSpPr>
        <p:spPr>
          <a:xfrm>
            <a:off x="586509" y="939800"/>
            <a:ext cx="10538691" cy="76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5C0A55"/>
              </a:buClr>
              <a:buSzPts val="6000"/>
            </a:pPr>
            <a:r>
              <a:rPr lang="en-US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“That is just who I am”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317" name="Google Shape;317;p28"/>
          <p:cNvSpPr txBox="1">
            <a:spLocks noGrp="1"/>
          </p:cNvSpPr>
          <p:nvPr>
            <p:ph type="body" idx="1"/>
          </p:nvPr>
        </p:nvSpPr>
        <p:spPr>
          <a:xfrm>
            <a:off x="6096000" y="1920345"/>
            <a:ext cx="42672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t" anchorCtr="0"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00814B"/>
              </a:buClr>
              <a:buSzPts val="3200"/>
              <a:buNone/>
            </a:pPr>
            <a:r>
              <a:rPr lang="en-US" b="1" dirty="0">
                <a:solidFill>
                  <a:srgbClr val="00814B"/>
                </a:solidFill>
              </a:rPr>
              <a:t>This mindset of thinking is a complete and utter cop-out and an unwillingness to evaluate who you are; better yet its an outright abandonment of individual responsibility and personal accountability.</a:t>
            </a:r>
            <a:br>
              <a:rPr lang="en-US" b="1" dirty="0">
                <a:solidFill>
                  <a:srgbClr val="00814B"/>
                </a:solidFill>
              </a:rPr>
            </a:br>
            <a:br>
              <a:rPr lang="en-US" b="1" dirty="0">
                <a:solidFill>
                  <a:srgbClr val="00814B"/>
                </a:solidFill>
              </a:rPr>
            </a:br>
            <a:r>
              <a:rPr lang="en-US" b="1" dirty="0">
                <a:solidFill>
                  <a:srgbClr val="00814B"/>
                </a:solidFill>
              </a:rPr>
              <a:t>-Dr. Eric Coleman</a:t>
            </a:r>
            <a:endParaRPr dirty="0"/>
          </a:p>
          <a:p>
            <a:pPr marL="228611" indent="-93138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dirty="0"/>
          </a:p>
        </p:txBody>
      </p:sp>
      <p:pic>
        <p:nvPicPr>
          <p:cNvPr id="318" name="Google Shape;318;p28" descr="A person with his hands ou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7578" b="27578"/>
          <a:stretch/>
        </p:blipFill>
        <p:spPr>
          <a:xfrm>
            <a:off x="1371600" y="2021508"/>
            <a:ext cx="4724400" cy="32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440751-F05B-4A51-9AA4-C154FE172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45172" y="4285737"/>
            <a:ext cx="2496456" cy="187234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"/>
          <p:cNvSpPr txBox="1">
            <a:spLocks noGrp="1"/>
          </p:cNvSpPr>
          <p:nvPr>
            <p:ph type="title"/>
          </p:nvPr>
        </p:nvSpPr>
        <p:spPr>
          <a:xfrm>
            <a:off x="1730744" y="584200"/>
            <a:ext cx="10538691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5C0A55"/>
              </a:buClr>
              <a:buSzPts val="7200"/>
            </a:pPr>
            <a:r>
              <a:rPr lang="en-US" sz="48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What do you see?</a:t>
            </a:r>
            <a:endParaRPr sz="13267" dirty="0">
              <a:solidFill>
                <a:srgbClr val="FFC000"/>
              </a:solidFill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609601" y="1836955"/>
            <a:ext cx="6299199" cy="357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/>
          </a:p>
          <a:p>
            <a:pPr algn="ctr">
              <a:spcBef>
                <a:spcPts val="500"/>
              </a:spcBef>
              <a:buClr>
                <a:srgbClr val="5C0A55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500"/>
              </a:spcBef>
              <a:buClr>
                <a:srgbClr val="5C0A55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3136" lvl="1" indent="-52919">
              <a:spcBef>
                <a:spcPts val="250"/>
              </a:spcBef>
              <a:buClr>
                <a:srgbClr val="2F5597"/>
              </a:buClr>
              <a:buSzPts val="2400"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609600" y="1902746"/>
            <a:ext cx="2089924" cy="89799"/>
          </a:xfrm>
          <a:prstGeom prst="rect">
            <a:avLst/>
          </a:prstGeom>
          <a:solidFill>
            <a:srgbClr val="00814B"/>
          </a:solidFill>
          <a:ln>
            <a:noFill/>
          </a:ln>
        </p:spPr>
        <p:txBody>
          <a:bodyPr spcFirstLastPara="1" wrap="square" lIns="33867" tIns="33867" rIns="33867" bIns="33867" anchor="ctr" anchorCtr="0">
            <a:noAutofit/>
          </a:bodyPr>
          <a:lstStyle/>
          <a:p>
            <a:pPr algn="ctr">
              <a:lnSpc>
                <a:spcPct val="124388"/>
              </a:lnSpc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87239" y="1752601"/>
            <a:ext cx="2217522" cy="4281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 txBox="1">
            <a:spLocks noGrp="1"/>
          </p:cNvSpPr>
          <p:nvPr>
            <p:ph type="title"/>
          </p:nvPr>
        </p:nvSpPr>
        <p:spPr>
          <a:xfrm>
            <a:off x="1654562" y="583251"/>
            <a:ext cx="10538691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5C0A55"/>
              </a:buClr>
              <a:buSzPts val="6000"/>
            </a:pPr>
            <a:r>
              <a:rPr lang="en-US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What is your perception about YOU?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348" name="Google Shape;348;p32"/>
          <p:cNvSpPr/>
          <p:nvPr/>
        </p:nvSpPr>
        <p:spPr>
          <a:xfrm>
            <a:off x="609601" y="1836955"/>
            <a:ext cx="6299199" cy="357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/>
          </a:p>
          <a:p>
            <a:pPr algn="ctr">
              <a:spcBef>
                <a:spcPts val="500"/>
              </a:spcBef>
              <a:buClr>
                <a:srgbClr val="5C0A55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500"/>
              </a:spcBef>
              <a:buClr>
                <a:srgbClr val="5C0A55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500"/>
              </a:spcBef>
              <a:buClr>
                <a:srgbClr val="5C0A55"/>
              </a:buClr>
              <a:buSzPts val="3600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24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You can’t see the forest for the trees”</a:t>
            </a:r>
            <a:br>
              <a:rPr lang="en-US" sz="24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4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John Heywood [1546]</a:t>
            </a:r>
            <a:endParaRPr sz="1200" dirty="0">
              <a:solidFill>
                <a:srgbClr val="FFC000"/>
              </a:solidFill>
            </a:endParaRPr>
          </a:p>
          <a:p>
            <a:pPr marL="383136" lvl="1" indent="-52919">
              <a:spcBef>
                <a:spcPts val="250"/>
              </a:spcBef>
              <a:buClr>
                <a:srgbClr val="2F5597"/>
              </a:buClr>
              <a:buSzPts val="2400"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9" name="Google Shape;349;p32"/>
          <p:cNvGrpSpPr/>
          <p:nvPr/>
        </p:nvGrpSpPr>
        <p:grpSpPr>
          <a:xfrm>
            <a:off x="609601" y="1875446"/>
            <a:ext cx="2089924" cy="89799"/>
            <a:chOff x="0" y="-47625"/>
            <a:chExt cx="18515177" cy="795551"/>
          </a:xfrm>
        </p:grpSpPr>
        <p:sp>
          <p:nvSpPr>
            <p:cNvPr id="350" name="Google Shape;350;p32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2" name="Google Shape;352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91657" y="1920346"/>
            <a:ext cx="4455034" cy="3017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3"/>
          <p:cNvSpPr txBox="1">
            <a:spLocks noGrp="1"/>
          </p:cNvSpPr>
          <p:nvPr>
            <p:ph type="title"/>
          </p:nvPr>
        </p:nvSpPr>
        <p:spPr>
          <a:xfrm>
            <a:off x="586509" y="939800"/>
            <a:ext cx="10538691" cy="76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/>
              <a:t>Frequent Flyer</a:t>
            </a:r>
            <a:endParaRPr/>
          </a:p>
        </p:txBody>
      </p:sp>
      <p:sp>
        <p:nvSpPr>
          <p:cNvPr id="358" name="Google Shape;358;p33"/>
          <p:cNvSpPr txBox="1">
            <a:spLocks noGrp="1"/>
          </p:cNvSpPr>
          <p:nvPr>
            <p:ph type="body" idx="1"/>
          </p:nvPr>
        </p:nvSpPr>
        <p:spPr>
          <a:xfrm>
            <a:off x="586509" y="1823508"/>
            <a:ext cx="11335197" cy="40946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t" anchorCtr="0">
            <a:normAutofit fontScale="92500" lnSpcReduction="10000"/>
          </a:bodyPr>
          <a:lstStyle/>
          <a:p>
            <a:pPr marL="228611" indent="-228611">
              <a:spcBef>
                <a:spcPts val="0"/>
              </a:spcBef>
              <a:spcAft>
                <a:spcPts val="0"/>
              </a:spcAft>
              <a:buClr>
                <a:srgbClr val="5C0A55"/>
              </a:buClr>
              <a:buSzPct val="100000"/>
              <a:buChar char="•"/>
            </a:pPr>
            <a:r>
              <a:rPr lang="en-US" sz="2933" dirty="0">
                <a:solidFill>
                  <a:srgbClr val="FFC000"/>
                </a:solidFill>
              </a:rPr>
              <a:t>GETTING THE SAME RESULT WHILE DOING THE SAME THING [INSANITY]</a:t>
            </a:r>
            <a:endParaRPr dirty="0">
              <a:solidFill>
                <a:srgbClr val="FFC000"/>
              </a:solidFill>
            </a:endParaRPr>
          </a:p>
          <a:p>
            <a:pPr marL="228611" indent="-70276"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933" dirty="0">
              <a:solidFill>
                <a:srgbClr val="FFC000"/>
              </a:solidFill>
            </a:endParaRPr>
          </a:p>
          <a:p>
            <a:pPr marL="228611" indent="-228611">
              <a:spcBef>
                <a:spcPts val="499"/>
              </a:spcBef>
              <a:spcAft>
                <a:spcPts val="0"/>
              </a:spcAft>
              <a:buClr>
                <a:srgbClr val="5C0A55"/>
              </a:buClr>
              <a:buSzPct val="100000"/>
              <a:buChar char="•"/>
            </a:pPr>
            <a:r>
              <a:rPr lang="en-US" sz="2933" dirty="0">
                <a:solidFill>
                  <a:srgbClr val="FFC000"/>
                </a:solidFill>
              </a:rPr>
              <a:t>FACING THE SAME ISSUES NO MATTER WHERE YOU GO</a:t>
            </a:r>
            <a:endParaRPr dirty="0">
              <a:solidFill>
                <a:srgbClr val="FFC000"/>
              </a:solidFill>
            </a:endParaRPr>
          </a:p>
          <a:p>
            <a:pPr marL="228611" indent="-70276"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933" dirty="0">
              <a:solidFill>
                <a:srgbClr val="FFC000"/>
              </a:solidFill>
            </a:endParaRPr>
          </a:p>
          <a:p>
            <a:pPr marL="228611" indent="-228611">
              <a:spcBef>
                <a:spcPts val="499"/>
              </a:spcBef>
              <a:spcAft>
                <a:spcPts val="0"/>
              </a:spcAft>
              <a:buClr>
                <a:srgbClr val="5C0A55"/>
              </a:buClr>
              <a:buSzPct val="100000"/>
              <a:buChar char="•"/>
            </a:pPr>
            <a:r>
              <a:rPr lang="en-US" sz="2933" dirty="0">
                <a:solidFill>
                  <a:srgbClr val="FFC000"/>
                </a:solidFill>
              </a:rPr>
              <a:t>UNWILLING TO LEARN THE LESSON</a:t>
            </a:r>
            <a:endParaRPr dirty="0">
              <a:solidFill>
                <a:srgbClr val="FFC000"/>
              </a:solidFill>
            </a:endParaRPr>
          </a:p>
          <a:p>
            <a:pPr marL="228611" indent="-70276"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933" dirty="0">
              <a:solidFill>
                <a:srgbClr val="FFC000"/>
              </a:solidFill>
            </a:endParaRPr>
          </a:p>
          <a:p>
            <a:pPr marL="228611" indent="-228611">
              <a:spcBef>
                <a:spcPts val="499"/>
              </a:spcBef>
              <a:spcAft>
                <a:spcPts val="0"/>
              </a:spcAft>
              <a:buClr>
                <a:srgbClr val="5C0A55"/>
              </a:buClr>
              <a:buSzPct val="100000"/>
              <a:buChar char="•"/>
            </a:pPr>
            <a:r>
              <a:rPr lang="en-US" sz="2933" dirty="0">
                <a:solidFill>
                  <a:srgbClr val="FFC000"/>
                </a:solidFill>
              </a:rPr>
              <a:t>IT’S NEVER YOUR FAULT; THE PROBLEM IS ALWAYS THE OTHER PERSON</a:t>
            </a:r>
            <a:endParaRPr dirty="0">
              <a:solidFill>
                <a:srgbClr val="FFC000"/>
              </a:solidFill>
            </a:endParaRPr>
          </a:p>
          <a:p>
            <a:pPr marL="228611" indent="-113459">
              <a:spcBef>
                <a:spcPts val="363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56B32-F505-1F54-7F74-F4EDAF97D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endParaRPr lang="en-US" sz="6600" dirty="0"/>
          </a:p>
          <a:p>
            <a:pPr marL="36900" indent="0" algn="ctr">
              <a:buNone/>
            </a:pPr>
            <a:r>
              <a:rPr lang="en-US" sz="6600" dirty="0"/>
              <a:t>The Self-Aware Leader</a:t>
            </a:r>
          </a:p>
        </p:txBody>
      </p:sp>
    </p:spTree>
    <p:extLst>
      <p:ext uri="{BB962C8B-B14F-4D97-AF65-F5344CB8AC3E}">
        <p14:creationId xmlns:p14="http://schemas.microsoft.com/office/powerpoint/2010/main" val="2573512025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 txBox="1">
            <a:spLocks noGrp="1"/>
          </p:cNvSpPr>
          <p:nvPr>
            <p:ph type="body" idx="1"/>
          </p:nvPr>
        </p:nvSpPr>
        <p:spPr>
          <a:xfrm>
            <a:off x="405755" y="2333871"/>
            <a:ext cx="11498698" cy="3935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t" anchorCtr="0">
            <a:normAutofit/>
          </a:bodyPr>
          <a:lstStyle/>
          <a:p>
            <a:pPr indent="-3429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</a:pPr>
            <a:r>
              <a:rPr lang="en-US" sz="2400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Self Reflections</a:t>
            </a:r>
            <a:endParaRPr lang="en-US" sz="2400" dirty="0">
              <a:solidFill>
                <a:srgbClr val="FFC000"/>
              </a:solidFill>
              <a:ea typeface="Quattrocento Sans"/>
              <a:cs typeface="Quattrocento Sans"/>
              <a:sym typeface="Quattrocento Sans"/>
            </a:endParaRPr>
          </a:p>
          <a:p>
            <a:pPr indent="-3429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</a:pPr>
            <a:r>
              <a:rPr lang="en-US" sz="2400" dirty="0">
                <a:solidFill>
                  <a:srgbClr val="FFC000"/>
                </a:solidFill>
                <a:latin typeface="Quattrocento Sans"/>
                <a:sym typeface="Quattrocento Sans"/>
              </a:rPr>
              <a:t>Identify your traits</a:t>
            </a:r>
            <a:endParaRPr lang="en-US" sz="2400" dirty="0">
              <a:solidFill>
                <a:srgbClr val="FFC000"/>
              </a:solidFill>
              <a:sym typeface="Quattrocento Sans"/>
            </a:endParaRPr>
          </a:p>
          <a:p>
            <a:pPr indent="-3429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</a:pPr>
            <a:r>
              <a:rPr lang="en-US" sz="2400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Explore your level of engagement</a:t>
            </a:r>
            <a:endParaRPr lang="en-US" sz="2400" dirty="0">
              <a:solidFill>
                <a:srgbClr val="FFC000"/>
              </a:solidFill>
              <a:sym typeface="Quattrocento Sans"/>
            </a:endParaRPr>
          </a:p>
          <a:p>
            <a:pPr indent="-3429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</a:pPr>
            <a:r>
              <a:rPr lang="en-US" sz="2400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Deal in reality; not you perception</a:t>
            </a:r>
            <a:endParaRPr lang="en-US" sz="2400" dirty="0">
              <a:solidFill>
                <a:srgbClr val="FFC000"/>
              </a:solidFill>
              <a:sym typeface="Quattrocento Sans"/>
            </a:endParaRPr>
          </a:p>
          <a:p>
            <a:pPr indent="-3429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</a:pPr>
            <a:r>
              <a:rPr lang="en-US" sz="2400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See people as human </a:t>
            </a:r>
            <a:endParaRPr lang="en-US" sz="2400" dirty="0">
              <a:solidFill>
                <a:srgbClr val="FFC000"/>
              </a:solidFill>
              <a:sym typeface="Quattrocento Sans"/>
            </a:endParaRPr>
          </a:p>
          <a:p>
            <a:pPr indent="-3429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</a:pPr>
            <a:r>
              <a:rPr lang="en-US" sz="2400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Get out of your own way and see the whole picture</a:t>
            </a:r>
            <a:endParaRPr lang="en-US" sz="2400" dirty="0">
              <a:solidFill>
                <a:srgbClr val="FFC000"/>
              </a:solidFill>
              <a:sym typeface="Quattrocento Sans"/>
            </a:endParaRPr>
          </a:p>
          <a:p>
            <a:pPr indent="-3429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</a:pPr>
            <a:r>
              <a:rPr lang="en-US" sz="2400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Learn the lesson</a:t>
            </a:r>
            <a:endParaRPr lang="en-US" sz="2400" dirty="0">
              <a:solidFill>
                <a:srgbClr val="FFC000"/>
              </a:solidFill>
              <a:sym typeface="Quattrocento Sans"/>
            </a:endParaRPr>
          </a:p>
          <a:p>
            <a:pPr indent="-3429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</a:pPr>
            <a:r>
              <a:rPr lang="en-US" sz="2400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 the work!!!</a:t>
            </a:r>
            <a:endParaRPr sz="2400" dirty="0">
              <a:solidFill>
                <a:srgbClr val="FFC000"/>
              </a:solidFill>
            </a:endParaRPr>
          </a:p>
          <a:p>
            <a:pPr marL="0" indent="0">
              <a:spcBef>
                <a:spcPts val="395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dirty="0"/>
          </a:p>
        </p:txBody>
      </p:sp>
      <p:sp>
        <p:nvSpPr>
          <p:cNvPr id="381" name="Google Shape;381;p36"/>
          <p:cNvSpPr txBox="1"/>
          <p:nvPr/>
        </p:nvSpPr>
        <p:spPr>
          <a:xfrm>
            <a:off x="2081619" y="588328"/>
            <a:ext cx="3117702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rmAutofit/>
          </a:bodyPr>
          <a:lstStyle/>
          <a:p>
            <a:pPr>
              <a:buClr>
                <a:schemeClr val="dk1"/>
              </a:buClr>
              <a:buSzPts val="7200"/>
            </a:pPr>
            <a:r>
              <a:rPr lang="en-US" sz="48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Strategies</a:t>
            </a:r>
            <a:endParaRPr sz="13267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2" name="Google Shape;382;p36"/>
          <p:cNvGrpSpPr/>
          <p:nvPr/>
        </p:nvGrpSpPr>
        <p:grpSpPr>
          <a:xfrm>
            <a:off x="756630" y="1850971"/>
            <a:ext cx="2089924" cy="89799"/>
            <a:chOff x="0" y="-47625"/>
            <a:chExt cx="18515177" cy="795551"/>
          </a:xfrm>
        </p:grpSpPr>
        <p:sp>
          <p:nvSpPr>
            <p:cNvPr id="383" name="Google Shape;383;p36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7"/>
          <p:cNvSpPr txBox="1">
            <a:spLocks noGrp="1"/>
          </p:cNvSpPr>
          <p:nvPr>
            <p:ph type="body" idx="1"/>
          </p:nvPr>
        </p:nvSpPr>
        <p:spPr>
          <a:xfrm>
            <a:off x="609600" y="2472094"/>
            <a:ext cx="10538691" cy="37975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t" anchorCtr="0">
            <a:normAutofit/>
          </a:bodyPr>
          <a:lstStyle/>
          <a:p>
            <a:pPr marL="228611" indent="-228611">
              <a:spcBef>
                <a:spcPts val="0"/>
              </a:spcBef>
              <a:spcAft>
                <a:spcPts val="0"/>
              </a:spcAft>
              <a:buClr>
                <a:srgbClr val="00814B"/>
              </a:buClr>
              <a:buSzPts val="3200"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Acknowledge where I am</a:t>
            </a:r>
            <a:endParaRPr sz="2800" dirty="0">
              <a:solidFill>
                <a:srgbClr val="FFC000"/>
              </a:solidFill>
            </a:endParaRPr>
          </a:p>
          <a:p>
            <a:pPr marL="228611" indent="-228611">
              <a:spcBef>
                <a:spcPts val="427"/>
              </a:spcBef>
              <a:spcAft>
                <a:spcPts val="0"/>
              </a:spcAft>
              <a:buClr>
                <a:srgbClr val="00814B"/>
              </a:buClr>
              <a:buSzPts val="3200"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Did I/ will I do the work</a:t>
            </a:r>
            <a:endParaRPr sz="2800" dirty="0">
              <a:solidFill>
                <a:srgbClr val="FFC000"/>
              </a:solidFill>
            </a:endParaRPr>
          </a:p>
          <a:p>
            <a:pPr marL="228611" indent="-228611">
              <a:spcBef>
                <a:spcPts val="427"/>
              </a:spcBef>
              <a:spcAft>
                <a:spcPts val="0"/>
              </a:spcAft>
              <a:buClr>
                <a:srgbClr val="00814B"/>
              </a:buClr>
              <a:buSzPts val="3200"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Understanding my level of engagement</a:t>
            </a:r>
            <a:endParaRPr sz="2800" dirty="0">
              <a:solidFill>
                <a:srgbClr val="FFC000"/>
              </a:solidFill>
            </a:endParaRPr>
          </a:p>
          <a:p>
            <a:pPr marL="228611" indent="-228611">
              <a:spcBef>
                <a:spcPts val="427"/>
              </a:spcBef>
              <a:spcAft>
                <a:spcPts val="0"/>
              </a:spcAft>
              <a:buClr>
                <a:srgbClr val="00814B"/>
              </a:buClr>
              <a:buSzPts val="3200"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What is my role in the operations [cause and effect]?</a:t>
            </a:r>
            <a:endParaRPr sz="2800" dirty="0">
              <a:solidFill>
                <a:srgbClr val="FFC000"/>
              </a:solidFill>
            </a:endParaRPr>
          </a:p>
          <a:p>
            <a:pPr marL="228611" indent="-228611">
              <a:spcBef>
                <a:spcPts val="427"/>
              </a:spcBef>
              <a:spcAft>
                <a:spcPts val="0"/>
              </a:spcAft>
              <a:buClr>
                <a:srgbClr val="00814B"/>
              </a:buClr>
              <a:buSzPts val="3200"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How do I show up?</a:t>
            </a:r>
            <a:endParaRPr sz="2800" dirty="0">
              <a:solidFill>
                <a:srgbClr val="FFC000"/>
              </a:solidFill>
            </a:endParaRPr>
          </a:p>
          <a:p>
            <a:pPr marL="228611" indent="-228611">
              <a:spcBef>
                <a:spcPts val="427"/>
              </a:spcBef>
              <a:spcAft>
                <a:spcPts val="0"/>
              </a:spcAft>
              <a:buClr>
                <a:srgbClr val="00814B"/>
              </a:buClr>
              <a:buSzPts val="3200"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How do I contribute to my team’s performance?</a:t>
            </a:r>
            <a:endParaRPr sz="2800" dirty="0">
              <a:solidFill>
                <a:srgbClr val="FFC000"/>
              </a:solidFill>
            </a:endParaRPr>
          </a:p>
          <a:p>
            <a:pPr marL="0" indent="0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dirty="0"/>
          </a:p>
        </p:txBody>
      </p:sp>
      <p:sp>
        <p:nvSpPr>
          <p:cNvPr id="391" name="Google Shape;391;p37"/>
          <p:cNvSpPr txBox="1"/>
          <p:nvPr/>
        </p:nvSpPr>
        <p:spPr>
          <a:xfrm>
            <a:off x="1654562" y="588328"/>
            <a:ext cx="3947042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rmAutofit/>
          </a:bodyPr>
          <a:lstStyle/>
          <a:p>
            <a:pPr>
              <a:buClr>
                <a:srgbClr val="5C0A55"/>
              </a:buClr>
              <a:buSzPts val="7200"/>
            </a:pPr>
            <a:r>
              <a:rPr lang="en-US" sz="48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Key Takeaway</a:t>
            </a:r>
            <a:endParaRPr sz="13267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2" name="Google Shape;392;p37"/>
          <p:cNvGrpSpPr/>
          <p:nvPr/>
        </p:nvGrpSpPr>
        <p:grpSpPr>
          <a:xfrm>
            <a:off x="684028" y="2093126"/>
            <a:ext cx="2089924" cy="89799"/>
            <a:chOff x="0" y="-47625"/>
            <a:chExt cx="18515177" cy="795551"/>
          </a:xfrm>
        </p:grpSpPr>
        <p:sp>
          <p:nvSpPr>
            <p:cNvPr id="393" name="Google Shape;393;p37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7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8"/>
          <p:cNvSpPr txBox="1">
            <a:spLocks noGrp="1"/>
          </p:cNvSpPr>
          <p:nvPr>
            <p:ph type="title"/>
          </p:nvPr>
        </p:nvSpPr>
        <p:spPr>
          <a:xfrm>
            <a:off x="1847704" y="584200"/>
            <a:ext cx="4744484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5C0A55"/>
              </a:buClr>
              <a:buSzPts val="7200"/>
            </a:pPr>
            <a:r>
              <a:rPr lang="en-US" sz="48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 are the Link!</a:t>
            </a:r>
            <a:endParaRPr sz="13267" dirty="0">
              <a:solidFill>
                <a:srgbClr val="FFC000"/>
              </a:solidFill>
            </a:endParaRPr>
          </a:p>
        </p:txBody>
      </p:sp>
      <p:pic>
        <p:nvPicPr>
          <p:cNvPr id="401" name="Google Shape;401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447800"/>
            <a:ext cx="5080000" cy="3368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02" name="Google Shape;402;p38"/>
          <p:cNvSpPr/>
          <p:nvPr/>
        </p:nvSpPr>
        <p:spPr>
          <a:xfrm>
            <a:off x="609601" y="1836955"/>
            <a:ext cx="6299199" cy="357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algn="ctr">
              <a:buClr>
                <a:srgbClr val="5C0A55"/>
              </a:buClr>
              <a:buSzPts val="3200"/>
            </a:pPr>
            <a:r>
              <a:rPr lang="en-US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/>
          </a:p>
          <a:p>
            <a:pPr algn="ctr">
              <a:spcBef>
                <a:spcPts val="500"/>
              </a:spcBef>
              <a:buClr>
                <a:srgbClr val="5C0A55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500"/>
              </a:spcBef>
              <a:buClr>
                <a:srgbClr val="5C0A55"/>
              </a:buClr>
              <a:buSzPts val="3200"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500"/>
              </a:spcBef>
              <a:buClr>
                <a:srgbClr val="5C0A55"/>
              </a:buClr>
              <a:buSzPts val="3600"/>
            </a:pPr>
            <a:r>
              <a:rPr lang="en-US" sz="24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The link between how you Show-Up and Engage correlates to how your team performs and the health of your industry partnerships</a:t>
            </a:r>
            <a:endParaRPr sz="2133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3136" lvl="1" indent="-52919">
              <a:spcBef>
                <a:spcPts val="250"/>
              </a:spcBef>
              <a:buClr>
                <a:srgbClr val="2F5597"/>
              </a:buClr>
              <a:buSzPts val="2400"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3" name="Google Shape;403;p38"/>
          <p:cNvGrpSpPr/>
          <p:nvPr/>
        </p:nvGrpSpPr>
        <p:grpSpPr>
          <a:xfrm>
            <a:off x="684028" y="1888058"/>
            <a:ext cx="2089924" cy="89799"/>
            <a:chOff x="0" y="-47625"/>
            <a:chExt cx="18515177" cy="795551"/>
          </a:xfrm>
        </p:grpSpPr>
        <p:sp>
          <p:nvSpPr>
            <p:cNvPr id="404" name="Google Shape;404;p38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9"/>
          <p:cNvSpPr txBox="1">
            <a:spLocks noGrp="1"/>
          </p:cNvSpPr>
          <p:nvPr>
            <p:ph type="title"/>
          </p:nvPr>
        </p:nvSpPr>
        <p:spPr>
          <a:xfrm>
            <a:off x="1653309" y="584200"/>
            <a:ext cx="10538691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5C0A55"/>
              </a:buClr>
              <a:buSzPts val="7200"/>
            </a:pPr>
            <a:r>
              <a:rPr lang="en-US" sz="48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Resources and References</a:t>
            </a:r>
            <a:endParaRPr sz="13267" dirty="0">
              <a:solidFill>
                <a:srgbClr val="FFC000"/>
              </a:solidFill>
            </a:endParaRPr>
          </a:p>
        </p:txBody>
      </p:sp>
      <p:sp>
        <p:nvSpPr>
          <p:cNvPr id="412" name="Google Shape;412;p39"/>
          <p:cNvSpPr/>
          <p:nvPr/>
        </p:nvSpPr>
        <p:spPr>
          <a:xfrm>
            <a:off x="609600" y="1836955"/>
            <a:ext cx="10769600" cy="357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algn="ctr">
              <a:buClr>
                <a:srgbClr val="5C0A55"/>
              </a:buClr>
              <a:buSzPts val="3200"/>
            </a:pPr>
            <a:endParaRPr sz="21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500"/>
              </a:spcBef>
              <a:buClr>
                <a:srgbClr val="5C0A55"/>
              </a:buClr>
              <a:buSzPts val="3600"/>
            </a:pPr>
            <a:r>
              <a:rPr lang="en-US" sz="2400">
                <a:solidFill>
                  <a:srgbClr val="00814B"/>
                </a:solidFill>
                <a:latin typeface="Arial"/>
                <a:ea typeface="Arial"/>
                <a:cs typeface="Arial"/>
                <a:sym typeface="Arial"/>
              </a:rPr>
              <a:t>Coleman, E. (2019). Paradigm: Thinking Different about Relationships</a:t>
            </a:r>
            <a:endParaRPr sz="1200"/>
          </a:p>
          <a:p>
            <a:pPr>
              <a:spcBef>
                <a:spcPts val="500"/>
              </a:spcBef>
              <a:buClr>
                <a:srgbClr val="5C0A55"/>
              </a:buClr>
              <a:buSzPts val="3600"/>
            </a:pPr>
            <a:endParaRPr sz="2400">
              <a:solidFill>
                <a:srgbClr val="00814B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500"/>
              </a:spcBef>
              <a:buClr>
                <a:srgbClr val="5C0A55"/>
              </a:buClr>
              <a:buSzPts val="3600"/>
            </a:pPr>
            <a:r>
              <a:rPr lang="en-US" sz="2400">
                <a:solidFill>
                  <a:srgbClr val="00814B"/>
                </a:solidFill>
                <a:latin typeface="Arial"/>
                <a:ea typeface="Arial"/>
                <a:cs typeface="Arial"/>
                <a:sym typeface="Arial"/>
              </a:rPr>
              <a:t>Heywood, J. (1546). “You can’t see the forest for the trees”</a:t>
            </a:r>
            <a:endParaRPr sz="1200"/>
          </a:p>
          <a:p>
            <a:pPr>
              <a:spcBef>
                <a:spcPts val="500"/>
              </a:spcBef>
              <a:buClr>
                <a:srgbClr val="5C0A55"/>
              </a:buClr>
              <a:buSzPts val="3600"/>
            </a:pPr>
            <a:endParaRPr sz="2400">
              <a:solidFill>
                <a:srgbClr val="00814B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500"/>
              </a:spcBef>
              <a:buClr>
                <a:srgbClr val="5C0A55"/>
              </a:buClr>
              <a:buSzPts val="3600"/>
            </a:pPr>
            <a:r>
              <a:rPr lang="en-US" sz="2400">
                <a:solidFill>
                  <a:srgbClr val="00814B"/>
                </a:solidFill>
                <a:latin typeface="Arial"/>
                <a:ea typeface="Arial"/>
                <a:cs typeface="Arial"/>
                <a:sym typeface="Arial"/>
              </a:rPr>
              <a:t>Maslow, A.H. (1943). A Theory of human motivation. Psychological Review, 50(4), 370-396.doi.1037/h0054346</a:t>
            </a:r>
            <a:endParaRPr sz="1200"/>
          </a:p>
          <a:p>
            <a:pPr marL="383136" lvl="1" indent="-52919">
              <a:spcBef>
                <a:spcPts val="250"/>
              </a:spcBef>
              <a:buClr>
                <a:srgbClr val="2F5597"/>
              </a:buClr>
              <a:buSzPts val="2400"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9"/>
          <p:cNvSpPr txBox="1"/>
          <p:nvPr/>
        </p:nvSpPr>
        <p:spPr>
          <a:xfrm>
            <a:off x="609600" y="1775281"/>
            <a:ext cx="2089924" cy="89799"/>
          </a:xfrm>
          <a:prstGeom prst="rect">
            <a:avLst/>
          </a:prstGeom>
          <a:solidFill>
            <a:srgbClr val="00814B"/>
          </a:solidFill>
          <a:ln>
            <a:noFill/>
          </a:ln>
        </p:spPr>
        <p:txBody>
          <a:bodyPr spcFirstLastPara="1" wrap="square" lIns="33867" tIns="33867" rIns="33867" bIns="33867" anchor="ctr" anchorCtr="0">
            <a:noAutofit/>
          </a:bodyPr>
          <a:lstStyle/>
          <a:p>
            <a:pPr algn="ctr">
              <a:lnSpc>
                <a:spcPct val="124388"/>
              </a:lnSpc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030F-E13F-4D0A-B082-B0E3944A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 the Website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7518B3-E697-4191-8693-00FA19BAF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19" y="1731963"/>
            <a:ext cx="4842236" cy="4059237"/>
          </a:xfrm>
        </p:spPr>
      </p:pic>
    </p:spTree>
    <p:extLst>
      <p:ext uri="{BB962C8B-B14F-4D97-AF65-F5344CB8AC3E}">
        <p14:creationId xmlns:p14="http://schemas.microsoft.com/office/powerpoint/2010/main" val="3402865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3B79-4C42-7A73-0DEA-F1D8AC364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5BD6A-D9BA-AB6B-0CB6-6D6C16ED6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387" y="1999129"/>
            <a:ext cx="6032169" cy="3792071"/>
          </a:xfrm>
        </p:spPr>
        <p:txBody>
          <a:bodyPr/>
          <a:lstStyle/>
          <a:p>
            <a:pPr marL="36900" indent="0" algn="ctr">
              <a:buNone/>
            </a:pPr>
            <a:endParaRPr lang="en-US" dirty="0"/>
          </a:p>
          <a:p>
            <a:pPr marL="36900" indent="0" algn="ctr">
              <a:buNone/>
            </a:pPr>
            <a:endParaRPr lang="en-US" dirty="0"/>
          </a:p>
          <a:p>
            <a:pPr marL="36900" indent="0" algn="ctr">
              <a:buNone/>
            </a:pPr>
            <a:endParaRPr lang="en-US" dirty="0"/>
          </a:p>
          <a:p>
            <a:pPr marL="36900" indent="0" algn="ctr">
              <a:buNone/>
            </a:pPr>
            <a:r>
              <a:rPr lang="en-US" sz="2800" dirty="0">
                <a:solidFill>
                  <a:srgbClr val="FFC000"/>
                </a:solidFill>
              </a:rPr>
              <a:t>Send follow-up Questions to:</a:t>
            </a:r>
          </a:p>
          <a:p>
            <a:pPr marL="3690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drerickencoleman@gmail.com</a:t>
            </a:r>
          </a:p>
          <a:p>
            <a:pPr marL="3690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eric.coleman@acps.k12.va.us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10FE1-D467-49E4-ACA4-365892C9F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11" y="1694172"/>
            <a:ext cx="3514576" cy="455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01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A0256-1274-2EAB-E57C-DB964BE3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Presenter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29710-EF03-CAE1-D0BE-7054173DA0E8}"/>
              </a:ext>
            </a:extLst>
          </p:cNvPr>
          <p:cNvSpPr txBox="1"/>
          <p:nvPr/>
        </p:nvSpPr>
        <p:spPr>
          <a:xfrm>
            <a:off x="2242572" y="4250353"/>
            <a:ext cx="7696208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4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Dr. Eric Coleman </a:t>
            </a:r>
          </a:p>
          <a:p>
            <a:pPr marL="0" marR="0" lvl="0" indent="0" algn="ctr" rtl="0">
              <a:lnSpc>
                <a:spcPct val="104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M.Ed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MBA,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M.Psych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CSC</a:t>
            </a:r>
          </a:p>
          <a:p>
            <a:pPr marL="0" marR="0" lvl="0" indent="0" algn="ctr" rtl="0">
              <a:lnSpc>
                <a:spcPct val="1259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Director, Office of School Nutrition Services</a:t>
            </a:r>
            <a:endParaRPr lang="en-US" dirty="0"/>
          </a:p>
          <a:p>
            <a:pPr marL="0" marR="0" lvl="0" indent="0" algn="ctr" rtl="0">
              <a:lnSpc>
                <a:spcPct val="1259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Alexandria City Public Schools</a:t>
            </a:r>
            <a:endParaRPr lang="en-US" dirty="0"/>
          </a:p>
          <a:p>
            <a:pPr marL="0" marR="0" lvl="0" indent="0" algn="ctr" rtl="0">
              <a:lnSpc>
                <a:spcPct val="1259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Alexandria, VA</a:t>
            </a:r>
          </a:p>
          <a:p>
            <a:endParaRPr lang="en-US" dirty="0"/>
          </a:p>
        </p:txBody>
      </p:sp>
      <p:pic>
        <p:nvPicPr>
          <p:cNvPr id="8" name="Content Placeholder 7" descr="A person in a suit smiling&#10;&#10;AI-generated content may be incorrect.">
            <a:extLst>
              <a:ext uri="{FF2B5EF4-FFF2-40B4-BE49-F238E27FC236}">
                <a16:creationId xmlns:a16="http://schemas.microsoft.com/office/drawing/2014/main" id="{6BA520D3-9C02-EA9C-B3CF-9A4FCBCB3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47" y="1359243"/>
            <a:ext cx="2327674" cy="2909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260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508000" y="584200"/>
            <a:ext cx="10538691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5C0A55"/>
              </a:buClr>
              <a:buSzPts val="7200"/>
            </a:pPr>
            <a:r>
              <a:rPr lang="en-US" sz="4800" b="1" dirty="0">
                <a:solidFill>
                  <a:srgbClr val="5C0A5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     </a:t>
            </a:r>
            <a:r>
              <a:rPr lang="en-US" dirty="0">
                <a:sym typeface="Quattrocento Sans"/>
              </a:rPr>
              <a:t>Affiliations &amp; Disclosures</a:t>
            </a:r>
            <a:endParaRPr sz="13267" dirty="0"/>
          </a:p>
        </p:txBody>
      </p:sp>
      <p:sp>
        <p:nvSpPr>
          <p:cNvPr id="110" name="Google Shape;110;p4"/>
          <p:cNvSpPr/>
          <p:nvPr/>
        </p:nvSpPr>
        <p:spPr>
          <a:xfrm>
            <a:off x="609600" y="1836955"/>
            <a:ext cx="6502400" cy="357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114306" indent="-135473">
              <a:lnSpc>
                <a:spcPct val="150000"/>
              </a:lnSpc>
              <a:buClr>
                <a:srgbClr val="5C0A55"/>
              </a:buClr>
              <a:buSzPts val="3200"/>
              <a:buFont typeface="Arial"/>
              <a:buChar char="•"/>
            </a:pPr>
            <a:r>
              <a:rPr lang="en-US" dirty="0">
                <a:sym typeface="Arial"/>
              </a:rPr>
              <a:t> Dr. Eric Coleman– Founder and CEO, </a:t>
            </a:r>
            <a:r>
              <a:rPr lang="en-US" dirty="0" err="1">
                <a:sym typeface="Arial"/>
              </a:rPr>
              <a:t>DCRConsulting</a:t>
            </a:r>
            <a:r>
              <a:rPr lang="en-US" dirty="0">
                <a:sym typeface="Arial"/>
              </a:rPr>
              <a:t>, LLC</a:t>
            </a:r>
          </a:p>
          <a:p>
            <a:pPr marL="114306" indent="-135473">
              <a:lnSpc>
                <a:spcPct val="150000"/>
              </a:lnSpc>
              <a:buClr>
                <a:srgbClr val="5C0A55"/>
              </a:buClr>
              <a:buSzPts val="3200"/>
              <a:buFont typeface="Arial"/>
              <a:buChar char="•"/>
            </a:pPr>
            <a:r>
              <a:rPr lang="en-US" dirty="0">
                <a:sym typeface="Arial"/>
              </a:rPr>
              <a:t>Author: Paradigm “Thinking Different about Relationships”</a:t>
            </a:r>
            <a:endParaRPr dirty="0"/>
          </a:p>
        </p:txBody>
      </p:sp>
      <p:grpSp>
        <p:nvGrpSpPr>
          <p:cNvPr id="111" name="Google Shape;111;p4"/>
          <p:cNvGrpSpPr/>
          <p:nvPr/>
        </p:nvGrpSpPr>
        <p:grpSpPr>
          <a:xfrm>
            <a:off x="609600" y="1747156"/>
            <a:ext cx="2089924" cy="89799"/>
            <a:chOff x="0" y="-47625"/>
            <a:chExt cx="18515177" cy="795551"/>
          </a:xfrm>
        </p:grpSpPr>
        <p:sp>
          <p:nvSpPr>
            <p:cNvPr id="112" name="Google Shape;112;p4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2202" y="2819400"/>
            <a:ext cx="1879600" cy="28257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15" name="Google Shape;115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574370" y="838200"/>
            <a:ext cx="2155265" cy="180675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/>
        </p:nvSpPr>
        <p:spPr>
          <a:xfrm>
            <a:off x="3505201" y="804616"/>
            <a:ext cx="2757675" cy="80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2001"/>
              </a:lnSpc>
            </a:pPr>
            <a:r>
              <a:rPr lang="en-US" sz="4666" dirty="0">
                <a:solidFill>
                  <a:srgbClr val="1F202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District</a:t>
            </a:r>
            <a:endParaRPr sz="1200" dirty="0"/>
          </a:p>
        </p:txBody>
      </p:sp>
      <p:grpSp>
        <p:nvGrpSpPr>
          <p:cNvPr id="122" name="Google Shape;122;p5"/>
          <p:cNvGrpSpPr/>
          <p:nvPr/>
        </p:nvGrpSpPr>
        <p:grpSpPr>
          <a:xfrm>
            <a:off x="5051038" y="1604019"/>
            <a:ext cx="2089924" cy="89799"/>
            <a:chOff x="0" y="-47625"/>
            <a:chExt cx="18515177" cy="795551"/>
          </a:xfrm>
        </p:grpSpPr>
        <p:sp>
          <p:nvSpPr>
            <p:cNvPr id="123" name="Google Shape;123;p5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5"/>
          <p:cNvSpPr txBox="1"/>
          <p:nvPr/>
        </p:nvSpPr>
        <p:spPr>
          <a:xfrm>
            <a:off x="6096001" y="805084"/>
            <a:ext cx="3222923" cy="80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2001"/>
              </a:lnSpc>
            </a:pPr>
            <a:r>
              <a:rPr lang="en-US" sz="4666" dirty="0">
                <a:solidFill>
                  <a:srgbClr val="FFC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Profile</a:t>
            </a:r>
            <a:endParaRPr sz="1200" dirty="0">
              <a:solidFill>
                <a:srgbClr val="FFC000"/>
              </a:solidFill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4968228" y="1962556"/>
            <a:ext cx="7203550" cy="72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2F5597"/>
              </a:buClr>
              <a:buSzPts val="2800"/>
            </a:pPr>
            <a:r>
              <a:rPr lang="en-US" sz="1867" dirty="0">
                <a:latin typeface="Arial"/>
                <a:ea typeface="Arial"/>
                <a:cs typeface="Arial"/>
                <a:sym typeface="Arial"/>
              </a:rPr>
              <a:t>Alexandria City Public Schools</a:t>
            </a:r>
            <a:endParaRPr sz="1200" dirty="0"/>
          </a:p>
          <a:p>
            <a:pPr>
              <a:buClr>
                <a:srgbClr val="2F5597"/>
              </a:buClr>
              <a:buSzPts val="2800"/>
            </a:pPr>
            <a:r>
              <a:rPr lang="en-US" sz="1867" dirty="0">
                <a:latin typeface="Arial"/>
                <a:ea typeface="Arial"/>
                <a:cs typeface="Arial"/>
                <a:sym typeface="Arial"/>
              </a:rPr>
              <a:t>Alexandria, Virginia</a:t>
            </a:r>
            <a:endParaRPr sz="1200" dirty="0"/>
          </a:p>
        </p:txBody>
      </p:sp>
      <p:sp>
        <p:nvSpPr>
          <p:cNvPr id="127" name="Google Shape;127;p5"/>
          <p:cNvSpPr/>
          <p:nvPr/>
        </p:nvSpPr>
        <p:spPr>
          <a:xfrm>
            <a:off x="4968228" y="2804875"/>
            <a:ext cx="6980469" cy="24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342917" indent="-342917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District Size: 16,303</a:t>
            </a:r>
            <a:endParaRPr sz="1200" dirty="0"/>
          </a:p>
          <a:p>
            <a:pPr marL="342917" indent="-342917"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Number of Schools: 18</a:t>
            </a:r>
            <a:endParaRPr sz="1200" dirty="0"/>
          </a:p>
          <a:p>
            <a:pPr marL="342917" indent="-342917"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Number of Students Served: approx15,000 a day</a:t>
            </a:r>
            <a:endParaRPr sz="1200" dirty="0"/>
          </a:p>
          <a:p>
            <a:pPr marL="342917" indent="-342917"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Free and reduced Percentage: 47%</a:t>
            </a:r>
            <a:endParaRPr sz="1200" dirty="0"/>
          </a:p>
          <a:p>
            <a:pPr marL="342917" indent="-342917"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Budget: 13 million</a:t>
            </a:r>
            <a:endParaRPr sz="1200" dirty="0"/>
          </a:p>
          <a:p>
            <a:pPr marL="342917" indent="-342917"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Team Size: 160</a:t>
            </a:r>
            <a:endParaRPr sz="1200" dirty="0"/>
          </a:p>
          <a:p>
            <a:pPr marL="342917" indent="-342917"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Meals per year: 13 million</a:t>
            </a:r>
            <a:endParaRPr sz="1200" dirty="0"/>
          </a:p>
        </p:txBody>
      </p:sp>
      <p:pic>
        <p:nvPicPr>
          <p:cNvPr id="21" name="Content Placeholder 20" descr="A logo for a school nutrition services&#10;&#10;AI-generated content may be incorrect.">
            <a:extLst>
              <a:ext uri="{FF2B5EF4-FFF2-40B4-BE49-F238E27FC236}">
                <a16:creationId xmlns:a16="http://schemas.microsoft.com/office/drawing/2014/main" id="{1104668F-C5F7-F669-F638-5136CFDFB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2" y="1594085"/>
            <a:ext cx="2935862" cy="36698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/>
        </p:nvSpPr>
        <p:spPr>
          <a:xfrm>
            <a:off x="1690577" y="584200"/>
            <a:ext cx="9356114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en-US" sz="2933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Road Map</a:t>
            </a:r>
            <a:endParaRPr sz="1200" dirty="0">
              <a:solidFill>
                <a:srgbClr val="FFC000"/>
              </a:solidFill>
            </a:endParaRPr>
          </a:p>
        </p:txBody>
      </p:sp>
      <p:grpSp>
        <p:nvGrpSpPr>
          <p:cNvPr id="139" name="Google Shape;139;p7"/>
          <p:cNvGrpSpPr/>
          <p:nvPr/>
        </p:nvGrpSpPr>
        <p:grpSpPr>
          <a:xfrm>
            <a:off x="586509" y="1729579"/>
            <a:ext cx="2089924" cy="89799"/>
            <a:chOff x="0" y="-47625"/>
            <a:chExt cx="18515177" cy="795551"/>
          </a:xfrm>
        </p:grpSpPr>
        <p:sp>
          <p:nvSpPr>
            <p:cNvPr id="140" name="Google Shape;140;p7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44" name="Google Shape;142;p7">
            <a:extLst>
              <a:ext uri="{FF2B5EF4-FFF2-40B4-BE49-F238E27FC236}">
                <a16:creationId xmlns:a16="http://schemas.microsoft.com/office/drawing/2014/main" id="{02370382-48C8-4D3C-0FC6-F7C0C7727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581608"/>
              </p:ext>
            </p:extLst>
          </p:nvPr>
        </p:nvGraphicFramePr>
        <p:xfrm>
          <a:off x="586509" y="2101157"/>
          <a:ext cx="10538691" cy="3891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/>
          <p:nvPr/>
        </p:nvSpPr>
        <p:spPr>
          <a:xfrm>
            <a:off x="508000" y="499775"/>
            <a:ext cx="10538691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chemeClr val="dk1"/>
              </a:buClr>
              <a:buSzPts val="4400"/>
            </a:pPr>
            <a:r>
              <a:rPr lang="en-US" sz="2933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Meta Cognition</a:t>
            </a:r>
            <a:endParaRPr sz="1200" dirty="0">
              <a:solidFill>
                <a:srgbClr val="FFC000"/>
              </a:solidFill>
            </a:endParaRPr>
          </a:p>
          <a:p>
            <a:pPr algn="ctr">
              <a:buClr>
                <a:schemeClr val="dk1"/>
              </a:buClr>
              <a:buSzPts val="4400"/>
            </a:pPr>
            <a:r>
              <a:rPr lang="en-US" sz="2933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Thinking about Thinking</a:t>
            </a:r>
            <a:endParaRPr sz="1200" dirty="0">
              <a:solidFill>
                <a:srgbClr val="FFC000"/>
              </a:solidFill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609600" y="1545855"/>
            <a:ext cx="2089924" cy="89799"/>
            <a:chOff x="0" y="-47625"/>
            <a:chExt cx="18515177" cy="795551"/>
          </a:xfrm>
        </p:grpSpPr>
        <p:sp>
          <p:nvSpPr>
            <p:cNvPr id="150" name="Google Shape;150;p8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2" name="Google Shape;152;p8"/>
          <p:cNvSpPr txBox="1">
            <a:spLocks noGrp="1"/>
          </p:cNvSpPr>
          <p:nvPr>
            <p:ph type="body" idx="1"/>
          </p:nvPr>
        </p:nvSpPr>
        <p:spPr>
          <a:xfrm>
            <a:off x="586509" y="1823508"/>
            <a:ext cx="10538691" cy="38914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t" anchorCtr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5C0A55"/>
              </a:buClr>
              <a:buSzPts val="3200"/>
              <a:buNone/>
            </a:pPr>
            <a:endParaRPr lang="en-US" b="1" dirty="0">
              <a:solidFill>
                <a:srgbClr val="FFC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5C0A55"/>
              </a:buClr>
              <a:buSzPts val="3200"/>
              <a:buNone/>
            </a:pPr>
            <a:endParaRPr lang="en-US" b="1" dirty="0">
              <a:solidFill>
                <a:srgbClr val="FFC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5C0A55"/>
              </a:buClr>
              <a:buSzPts val="3200"/>
              <a:buNone/>
            </a:pPr>
            <a:r>
              <a:rPr lang="en-US" sz="28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CONSTRUCTIVIST THEORY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5C0A55"/>
              </a:buClr>
              <a:buSzPts val="3200"/>
              <a:buNone/>
            </a:pPr>
            <a:endParaRPr lang="en-US" b="1" dirty="0">
              <a:solidFill>
                <a:srgbClr val="FFC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5C0A55"/>
              </a:buClr>
              <a:buSzPts val="3200"/>
              <a:buNone/>
            </a:pPr>
            <a:r>
              <a:rPr lang="en-US" sz="24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WHEN WAS THE LAST TIME I GENUINELY TOOK AN HONEST INVENTORY OF WHAT INFLUENCES MY THINKING, DECISION MAKING, AND HOW I ENGAGE IN CONNECTIONS</a:t>
            </a:r>
            <a:endParaRPr sz="2400" dirty="0">
              <a:solidFill>
                <a:srgbClr val="FFC000"/>
              </a:solidFill>
            </a:endParaRPr>
          </a:p>
          <a:p>
            <a:pPr marL="0" indent="0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b="1" dirty="0">
              <a:solidFill>
                <a:srgbClr val="FFC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b="1" dirty="0">
              <a:solidFill>
                <a:srgbClr val="FFC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b="1" dirty="0">
              <a:solidFill>
                <a:srgbClr val="FFC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b="1" dirty="0">
              <a:solidFill>
                <a:srgbClr val="FFC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11" indent="-93138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/>
          <p:nvPr/>
        </p:nvSpPr>
        <p:spPr>
          <a:xfrm>
            <a:off x="508000" y="499775"/>
            <a:ext cx="109728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chemeClr val="dk1"/>
              </a:buClr>
              <a:buSzPts val="4400"/>
            </a:pPr>
            <a:r>
              <a:rPr lang="en-US" sz="2933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Why is this important in the workplace?</a:t>
            </a:r>
            <a:endParaRPr sz="1200" dirty="0">
              <a:solidFill>
                <a:srgbClr val="FFC000"/>
              </a:solidFill>
            </a:endParaRPr>
          </a:p>
        </p:txBody>
      </p:sp>
      <p:grpSp>
        <p:nvGrpSpPr>
          <p:cNvPr id="159" name="Google Shape;159;p9"/>
          <p:cNvGrpSpPr/>
          <p:nvPr/>
        </p:nvGrpSpPr>
        <p:grpSpPr>
          <a:xfrm>
            <a:off x="609600" y="1545855"/>
            <a:ext cx="2089924" cy="89799"/>
            <a:chOff x="0" y="-47625"/>
            <a:chExt cx="18515177" cy="795551"/>
          </a:xfrm>
        </p:grpSpPr>
        <p:sp>
          <p:nvSpPr>
            <p:cNvPr id="160" name="Google Shape;160;p9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9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9"/>
          <p:cNvSpPr txBox="1">
            <a:spLocks noGrp="1"/>
          </p:cNvSpPr>
          <p:nvPr>
            <p:ph type="body" idx="1"/>
          </p:nvPr>
        </p:nvSpPr>
        <p:spPr>
          <a:xfrm>
            <a:off x="586509" y="1823508"/>
            <a:ext cx="10538691" cy="38914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t" anchorCtr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b="1" dirty="0">
              <a:solidFill>
                <a:srgbClr val="5C0A5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b="1" dirty="0">
              <a:solidFill>
                <a:srgbClr val="5C0A5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b="1" dirty="0">
              <a:solidFill>
                <a:srgbClr val="5C0A5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b="1" dirty="0">
              <a:solidFill>
                <a:srgbClr val="5C0A5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 algn="ctr">
              <a:spcBef>
                <a:spcPts val="427"/>
              </a:spcBef>
              <a:spcAft>
                <a:spcPts val="0"/>
              </a:spcAft>
              <a:buClr>
                <a:srgbClr val="5C0A55"/>
              </a:buClr>
              <a:buSzPts val="3200"/>
              <a:buNone/>
            </a:pPr>
            <a:r>
              <a:rPr lang="en-US" sz="44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IMPACT + INFLUENCE = LEADERSHIP</a:t>
            </a:r>
            <a:endParaRPr sz="4400" dirty="0">
              <a:solidFill>
                <a:srgbClr val="FFC000"/>
              </a:solidFill>
            </a:endParaRPr>
          </a:p>
          <a:p>
            <a:pPr marL="228611" indent="-93138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 txBox="1">
            <a:spLocks noGrp="1"/>
          </p:cNvSpPr>
          <p:nvPr>
            <p:ph type="title"/>
          </p:nvPr>
        </p:nvSpPr>
        <p:spPr>
          <a:xfrm>
            <a:off x="1653309" y="594833"/>
            <a:ext cx="10538691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5C0A55"/>
              </a:buClr>
              <a:buSzPts val="7200"/>
            </a:pPr>
            <a:r>
              <a:rPr lang="en-US" sz="4800" b="1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Replication</a:t>
            </a:r>
            <a:endParaRPr sz="13267" dirty="0">
              <a:solidFill>
                <a:srgbClr val="FFC000"/>
              </a:solidFill>
            </a:endParaRPr>
          </a:p>
        </p:txBody>
      </p:sp>
      <p:pic>
        <p:nvPicPr>
          <p:cNvPr id="169" name="Google Shape;169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80805" y="2027777"/>
            <a:ext cx="7683697" cy="30570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70" name="Google Shape;170;p10"/>
          <p:cNvGrpSpPr/>
          <p:nvPr/>
        </p:nvGrpSpPr>
        <p:grpSpPr>
          <a:xfrm>
            <a:off x="609600" y="1545855"/>
            <a:ext cx="2089924" cy="89799"/>
            <a:chOff x="0" y="-47625"/>
            <a:chExt cx="18515177" cy="795551"/>
          </a:xfrm>
        </p:grpSpPr>
        <p:sp>
          <p:nvSpPr>
            <p:cNvPr id="171" name="Google Shape;171;p10"/>
            <p:cNvSpPr/>
            <p:nvPr/>
          </p:nvSpPr>
          <p:spPr>
            <a:xfrm>
              <a:off x="0" y="0"/>
              <a:ext cx="18515177" cy="747926"/>
            </a:xfrm>
            <a:custGeom>
              <a:avLst/>
              <a:gdLst/>
              <a:ahLst/>
              <a:cxnLst/>
              <a:rect l="l" t="t" r="r" b="b"/>
              <a:pathLst>
                <a:path w="18515177" h="747926" extrusionOk="0">
                  <a:moveTo>
                    <a:pt x="246960" y="0"/>
                  </a:moveTo>
                  <a:lnTo>
                    <a:pt x="18268217" y="0"/>
                  </a:lnTo>
                  <a:cubicBezTo>
                    <a:pt x="18404608" y="0"/>
                    <a:pt x="18515177" y="110568"/>
                    <a:pt x="18515177" y="246960"/>
                  </a:cubicBezTo>
                  <a:lnTo>
                    <a:pt x="18515177" y="500965"/>
                  </a:lnTo>
                  <a:cubicBezTo>
                    <a:pt x="18515177" y="566463"/>
                    <a:pt x="18489158" y="629279"/>
                    <a:pt x="18442843" y="675593"/>
                  </a:cubicBezTo>
                  <a:cubicBezTo>
                    <a:pt x="18396530" y="721907"/>
                    <a:pt x="18333715" y="747926"/>
                    <a:pt x="18268217" y="747926"/>
                  </a:cubicBezTo>
                  <a:lnTo>
                    <a:pt x="246960" y="747926"/>
                  </a:lnTo>
                  <a:cubicBezTo>
                    <a:pt x="181462" y="747926"/>
                    <a:pt x="118647" y="721907"/>
                    <a:pt x="72333" y="675593"/>
                  </a:cubicBezTo>
                  <a:cubicBezTo>
                    <a:pt x="26019" y="629279"/>
                    <a:pt x="0" y="566463"/>
                    <a:pt x="0" y="500965"/>
                  </a:cubicBezTo>
                  <a:lnTo>
                    <a:pt x="0" y="246960"/>
                  </a:lnTo>
                  <a:cubicBezTo>
                    <a:pt x="0" y="181462"/>
                    <a:pt x="26019" y="118647"/>
                    <a:pt x="72333" y="72333"/>
                  </a:cubicBezTo>
                  <a:cubicBezTo>
                    <a:pt x="118647" y="26019"/>
                    <a:pt x="181462" y="0"/>
                    <a:pt x="246960" y="0"/>
                  </a:cubicBezTo>
                  <a:close/>
                </a:path>
              </a:pathLst>
            </a:custGeom>
            <a:solidFill>
              <a:srgbClr val="00814B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0"/>
            <p:cNvSpPr txBox="1"/>
            <p:nvPr/>
          </p:nvSpPr>
          <p:spPr>
            <a:xfrm>
              <a:off x="0" y="-47625"/>
              <a:ext cx="18515177" cy="795551"/>
            </a:xfrm>
            <a:prstGeom prst="rect">
              <a:avLst/>
            </a:prstGeom>
            <a:solidFill>
              <a:srgbClr val="00814B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24388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bl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734</Words>
  <Application>Microsoft Office PowerPoint</Application>
  <PresentationFormat>Widescreen</PresentationFormat>
  <Paragraphs>179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Arial</vt:lpstr>
      <vt:lpstr>Calisto MT</vt:lpstr>
      <vt:lpstr>Quattrocento Sans</vt:lpstr>
      <vt:lpstr>Red Hat Display</vt:lpstr>
      <vt:lpstr>Trebuchet MS</vt:lpstr>
      <vt:lpstr>Wingdings 2</vt:lpstr>
      <vt:lpstr>Slate</vt:lpstr>
      <vt:lpstr>PowerPoint Presentation</vt:lpstr>
      <vt:lpstr>PowerPoint Presentation</vt:lpstr>
      <vt:lpstr>About the Presenter</vt:lpstr>
      <vt:lpstr>        Affiliations &amp; Disclosures</vt:lpstr>
      <vt:lpstr>PowerPoint Presentation</vt:lpstr>
      <vt:lpstr>PowerPoint Presentation</vt:lpstr>
      <vt:lpstr>PowerPoint Presentation</vt:lpstr>
      <vt:lpstr>PowerPoint Presentation</vt:lpstr>
      <vt:lpstr>Replication</vt:lpstr>
      <vt:lpstr>Human Nature</vt:lpstr>
      <vt:lpstr>Self Reflection</vt:lpstr>
      <vt:lpstr>Activity of Engagement ***Selfie Time***</vt:lpstr>
      <vt:lpstr>Characteristics</vt:lpstr>
      <vt:lpstr>Self Reflection</vt:lpstr>
      <vt:lpstr>Acknowledge and confront influences that have shaped and guided the way you “show up in” and “approach” relationships   [Share Out]</vt:lpstr>
      <vt:lpstr>“That is just who I am”</vt:lpstr>
      <vt:lpstr>What do you see?</vt:lpstr>
      <vt:lpstr>What is your perception about YOU?</vt:lpstr>
      <vt:lpstr>Frequent Flyer</vt:lpstr>
      <vt:lpstr>PowerPoint Presentation</vt:lpstr>
      <vt:lpstr>PowerPoint Presentation</vt:lpstr>
      <vt:lpstr>You are the Link!</vt:lpstr>
      <vt:lpstr>Resources and References</vt:lpstr>
      <vt:lpstr>Visit the Website</vt:lpstr>
      <vt:lpstr>Questions and Connections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Eric Coleman</dc:creator>
  <cp:lastModifiedBy>ACPS</cp:lastModifiedBy>
  <cp:revision>10</cp:revision>
  <dcterms:created xsi:type="dcterms:W3CDTF">2025-01-14T21:36:21Z</dcterms:created>
  <dcterms:modified xsi:type="dcterms:W3CDTF">2025-03-15T10:42:20Z</dcterms:modified>
</cp:coreProperties>
</file>